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7" r:id="rId2"/>
    <p:sldId id="258" r:id="rId3"/>
    <p:sldId id="259" r:id="rId4"/>
    <p:sldId id="260" r:id="rId5"/>
    <p:sldId id="261" r:id="rId6"/>
    <p:sldId id="262" r:id="rId7"/>
    <p:sldId id="263" r:id="rId8"/>
    <p:sldId id="268" r:id="rId9"/>
    <p:sldId id="269" r:id="rId10"/>
    <p:sldId id="266" r:id="rId11"/>
    <p:sldId id="267"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5B1196-0204-430B-A524-218CBA7E1BE7}">
          <p14:sldIdLst>
            <p14:sldId id="257"/>
            <p14:sldId id="258"/>
            <p14:sldId id="259"/>
            <p14:sldId id="260"/>
            <p14:sldId id="261"/>
            <p14:sldId id="262"/>
            <p14:sldId id="263"/>
            <p14:sldId id="268"/>
            <p14:sldId id="269"/>
            <p14:sldId id="266"/>
            <p14:sldId id="267"/>
          </p14:sldIdLst>
        </p14:section>
        <p14:section name="Untitled Section" id="{A78D8687-FDB7-4F58-BDD0-F60498C35479}">
          <p14:sldIdLst>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841B8-C805-413D-8783-B73B694FA167}" v="9" dt="2024-09-09T11:47:43.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tunde Adegunleye" userId="f7aedf54-68d1-45b5-9287-229c06cecea9" providerId="ADAL" clId="{129841B8-C805-413D-8783-B73B694FA167}"/>
    <pc:docChg chg="undo custSel addSld delSld modSld addSection modSection">
      <pc:chgData name="Yetunde Adegunleye" userId="f7aedf54-68d1-45b5-9287-229c06cecea9" providerId="ADAL" clId="{129841B8-C805-413D-8783-B73B694FA167}" dt="2024-09-09T11:54:04.018" v="1638" actId="20577"/>
      <pc:docMkLst>
        <pc:docMk/>
      </pc:docMkLst>
      <pc:sldChg chg="modSp mod">
        <pc:chgData name="Yetunde Adegunleye" userId="f7aedf54-68d1-45b5-9287-229c06cecea9" providerId="ADAL" clId="{129841B8-C805-413D-8783-B73B694FA167}" dt="2024-09-09T10:58:22.734" v="0" actId="255"/>
        <pc:sldMkLst>
          <pc:docMk/>
          <pc:sldMk cId="713184110" sldId="258"/>
        </pc:sldMkLst>
        <pc:spChg chg="mod">
          <ac:chgData name="Yetunde Adegunleye" userId="f7aedf54-68d1-45b5-9287-229c06cecea9" providerId="ADAL" clId="{129841B8-C805-413D-8783-B73B694FA167}" dt="2024-09-09T10:58:22.734" v="0" actId="255"/>
          <ac:spMkLst>
            <pc:docMk/>
            <pc:sldMk cId="713184110" sldId="258"/>
            <ac:spMk id="4" creationId="{817A97C6-3694-5BFF-7C00-FD548CD51811}"/>
          </ac:spMkLst>
        </pc:spChg>
      </pc:sldChg>
      <pc:sldChg chg="modSp mod">
        <pc:chgData name="Yetunde Adegunleye" userId="f7aedf54-68d1-45b5-9287-229c06cecea9" providerId="ADAL" clId="{129841B8-C805-413D-8783-B73B694FA167}" dt="2024-09-09T11:53:30.731" v="1632" actId="20577"/>
        <pc:sldMkLst>
          <pc:docMk/>
          <pc:sldMk cId="2746800512" sldId="259"/>
        </pc:sldMkLst>
        <pc:spChg chg="mod">
          <ac:chgData name="Yetunde Adegunleye" userId="f7aedf54-68d1-45b5-9287-229c06cecea9" providerId="ADAL" clId="{129841B8-C805-413D-8783-B73B694FA167}" dt="2024-09-09T11:53:30.731" v="1632" actId="20577"/>
          <ac:spMkLst>
            <pc:docMk/>
            <pc:sldMk cId="2746800512" sldId="259"/>
            <ac:spMk id="7" creationId="{8A7D1E23-BE65-744B-5B8F-C1545D5FD3B4}"/>
          </ac:spMkLst>
        </pc:spChg>
      </pc:sldChg>
      <pc:sldChg chg="modSp mod">
        <pc:chgData name="Yetunde Adegunleye" userId="f7aedf54-68d1-45b5-9287-229c06cecea9" providerId="ADAL" clId="{129841B8-C805-413D-8783-B73B694FA167}" dt="2024-09-09T11:53:24.580" v="1631" actId="20577"/>
        <pc:sldMkLst>
          <pc:docMk/>
          <pc:sldMk cId="83305871" sldId="260"/>
        </pc:sldMkLst>
        <pc:spChg chg="mod">
          <ac:chgData name="Yetunde Adegunleye" userId="f7aedf54-68d1-45b5-9287-229c06cecea9" providerId="ADAL" clId="{129841B8-C805-413D-8783-B73B694FA167}" dt="2024-09-09T11:53:24.580" v="1631" actId="20577"/>
          <ac:spMkLst>
            <pc:docMk/>
            <pc:sldMk cId="83305871" sldId="260"/>
            <ac:spMk id="7" creationId="{3D68E864-E779-3407-B16A-0332B4F74C15}"/>
          </ac:spMkLst>
        </pc:spChg>
      </pc:sldChg>
      <pc:sldChg chg="modSp mod">
        <pc:chgData name="Yetunde Adegunleye" userId="f7aedf54-68d1-45b5-9287-229c06cecea9" providerId="ADAL" clId="{129841B8-C805-413D-8783-B73B694FA167}" dt="2024-09-09T11:52:55.892" v="1625" actId="20577"/>
        <pc:sldMkLst>
          <pc:docMk/>
          <pc:sldMk cId="476355412" sldId="261"/>
        </pc:sldMkLst>
        <pc:spChg chg="mod">
          <ac:chgData name="Yetunde Adegunleye" userId="f7aedf54-68d1-45b5-9287-229c06cecea9" providerId="ADAL" clId="{129841B8-C805-413D-8783-B73B694FA167}" dt="2024-09-09T11:52:55.892" v="1625" actId="20577"/>
          <ac:spMkLst>
            <pc:docMk/>
            <pc:sldMk cId="476355412" sldId="261"/>
            <ac:spMk id="7" creationId="{E98CD955-3EAA-3970-C6E2-5E2EC7C36881}"/>
          </ac:spMkLst>
        </pc:spChg>
      </pc:sldChg>
      <pc:sldChg chg="modSp mod">
        <pc:chgData name="Yetunde Adegunleye" userId="f7aedf54-68d1-45b5-9287-229c06cecea9" providerId="ADAL" clId="{129841B8-C805-413D-8783-B73B694FA167}" dt="2024-09-09T11:52:48.303" v="1624" actId="20577"/>
        <pc:sldMkLst>
          <pc:docMk/>
          <pc:sldMk cId="2461461726" sldId="262"/>
        </pc:sldMkLst>
        <pc:spChg chg="mod">
          <ac:chgData name="Yetunde Adegunleye" userId="f7aedf54-68d1-45b5-9287-229c06cecea9" providerId="ADAL" clId="{129841B8-C805-413D-8783-B73B694FA167}" dt="2024-09-09T11:40:36.551" v="1284" actId="27636"/>
          <ac:spMkLst>
            <pc:docMk/>
            <pc:sldMk cId="2461461726" sldId="262"/>
            <ac:spMk id="5" creationId="{75DF8A34-9234-AFEF-7A50-CAE1DAB6AA92}"/>
          </ac:spMkLst>
        </pc:spChg>
        <pc:spChg chg="mod">
          <ac:chgData name="Yetunde Adegunleye" userId="f7aedf54-68d1-45b5-9287-229c06cecea9" providerId="ADAL" clId="{129841B8-C805-413D-8783-B73B694FA167}" dt="2024-09-09T11:52:48.303" v="1624" actId="20577"/>
          <ac:spMkLst>
            <pc:docMk/>
            <pc:sldMk cId="2461461726" sldId="262"/>
            <ac:spMk id="6" creationId="{AEEA81A8-6062-A95C-E6C5-9BB4797EBAFF}"/>
          </ac:spMkLst>
        </pc:spChg>
      </pc:sldChg>
      <pc:sldChg chg="addSp delSp modSp mod">
        <pc:chgData name="Yetunde Adegunleye" userId="f7aedf54-68d1-45b5-9287-229c06cecea9" providerId="ADAL" clId="{129841B8-C805-413D-8783-B73B694FA167}" dt="2024-09-09T11:54:04.018" v="1638" actId="20577"/>
        <pc:sldMkLst>
          <pc:docMk/>
          <pc:sldMk cId="3390200175" sldId="263"/>
        </pc:sldMkLst>
        <pc:spChg chg="add">
          <ac:chgData name="Yetunde Adegunleye" userId="f7aedf54-68d1-45b5-9287-229c06cecea9" providerId="ADAL" clId="{129841B8-C805-413D-8783-B73B694FA167}" dt="2024-09-09T11:41:40.096" v="1285"/>
          <ac:spMkLst>
            <pc:docMk/>
            <pc:sldMk cId="3390200175" sldId="263"/>
            <ac:spMk id="3" creationId="{B319C8F9-C0E4-D27F-6B63-19685B69AB55}"/>
          </ac:spMkLst>
        </pc:spChg>
        <pc:spChg chg="add del mod">
          <ac:chgData name="Yetunde Adegunleye" userId="f7aedf54-68d1-45b5-9287-229c06cecea9" providerId="ADAL" clId="{129841B8-C805-413D-8783-B73B694FA167}" dt="2024-09-09T11:43:19.060" v="1298" actId="478"/>
          <ac:spMkLst>
            <pc:docMk/>
            <pc:sldMk cId="3390200175" sldId="263"/>
            <ac:spMk id="5" creationId="{3F2B63A5-B78B-2FBF-EF0F-8BC7B3FEB25E}"/>
          </ac:spMkLst>
        </pc:spChg>
        <pc:spChg chg="mod">
          <ac:chgData name="Yetunde Adegunleye" userId="f7aedf54-68d1-45b5-9287-229c06cecea9" providerId="ADAL" clId="{129841B8-C805-413D-8783-B73B694FA167}" dt="2024-09-09T11:54:04.018" v="1638" actId="20577"/>
          <ac:spMkLst>
            <pc:docMk/>
            <pc:sldMk cId="3390200175" sldId="263"/>
            <ac:spMk id="6" creationId="{7AF5DA60-E8D3-9CDB-26DD-1AD5E506672C}"/>
          </ac:spMkLst>
        </pc:spChg>
      </pc:sldChg>
      <pc:sldChg chg="modSp mod">
        <pc:chgData name="Yetunde Adegunleye" userId="f7aedf54-68d1-45b5-9287-229c06cecea9" providerId="ADAL" clId="{129841B8-C805-413D-8783-B73B694FA167}" dt="2024-09-09T11:53:45.432" v="1633" actId="20577"/>
        <pc:sldMkLst>
          <pc:docMk/>
          <pc:sldMk cId="607564444" sldId="268"/>
        </pc:sldMkLst>
        <pc:spChg chg="mod">
          <ac:chgData name="Yetunde Adegunleye" userId="f7aedf54-68d1-45b5-9287-229c06cecea9" providerId="ADAL" clId="{129841B8-C805-413D-8783-B73B694FA167}" dt="2024-09-09T11:53:45.432" v="1633" actId="20577"/>
          <ac:spMkLst>
            <pc:docMk/>
            <pc:sldMk cId="607564444" sldId="268"/>
            <ac:spMk id="4" creationId="{F31B0B14-4FE8-F1DE-A1DC-CA0F22C00E8C}"/>
          </ac:spMkLst>
        </pc:spChg>
      </pc:sldChg>
      <pc:sldChg chg="addSp modSp new del mod modClrScheme chgLayout">
        <pc:chgData name="Yetunde Adegunleye" userId="f7aedf54-68d1-45b5-9287-229c06cecea9" providerId="ADAL" clId="{129841B8-C805-413D-8783-B73B694FA167}" dt="2024-09-09T11:24:07.404" v="255" actId="2696"/>
        <pc:sldMkLst>
          <pc:docMk/>
          <pc:sldMk cId="891467014" sldId="270"/>
        </pc:sldMkLst>
        <pc:spChg chg="mod ord">
          <ac:chgData name="Yetunde Adegunleye" userId="f7aedf54-68d1-45b5-9287-229c06cecea9" providerId="ADAL" clId="{129841B8-C805-413D-8783-B73B694FA167}" dt="2024-09-09T11:15:25.794" v="171" actId="14100"/>
          <ac:spMkLst>
            <pc:docMk/>
            <pc:sldMk cId="891467014" sldId="270"/>
            <ac:spMk id="2" creationId="{DB59D2ED-7D17-4239-14B1-325809199FDC}"/>
          </ac:spMkLst>
        </pc:spChg>
        <pc:spChg chg="add mod ord">
          <ac:chgData name="Yetunde Adegunleye" userId="f7aedf54-68d1-45b5-9287-229c06cecea9" providerId="ADAL" clId="{129841B8-C805-413D-8783-B73B694FA167}" dt="2024-09-09T11:16:25.165" v="176" actId="20577"/>
          <ac:spMkLst>
            <pc:docMk/>
            <pc:sldMk cId="891467014" sldId="270"/>
            <ac:spMk id="3" creationId="{B8ED1893-0D96-0E9E-2275-4D6F9DC0262A}"/>
          </ac:spMkLst>
        </pc:spChg>
      </pc:sldChg>
      <pc:sldChg chg="addSp delSp modSp new del mod modClrScheme chgLayout">
        <pc:chgData name="Yetunde Adegunleye" userId="f7aedf54-68d1-45b5-9287-229c06cecea9" providerId="ADAL" clId="{129841B8-C805-413D-8783-B73B694FA167}" dt="2024-09-09T11:24:02.283" v="254" actId="2696"/>
        <pc:sldMkLst>
          <pc:docMk/>
          <pc:sldMk cId="988103202" sldId="271"/>
        </pc:sldMkLst>
        <pc:spChg chg="del mod ord">
          <ac:chgData name="Yetunde Adegunleye" userId="f7aedf54-68d1-45b5-9287-229c06cecea9" providerId="ADAL" clId="{129841B8-C805-413D-8783-B73B694FA167}" dt="2024-09-09T11:17:20.255" v="180" actId="700"/>
          <ac:spMkLst>
            <pc:docMk/>
            <pc:sldMk cId="988103202" sldId="271"/>
            <ac:spMk id="2" creationId="{E64CD169-D46C-CE3D-D7FB-8DE51B207B59}"/>
          </ac:spMkLst>
        </pc:spChg>
        <pc:spChg chg="del mod">
          <ac:chgData name="Yetunde Adegunleye" userId="f7aedf54-68d1-45b5-9287-229c06cecea9" providerId="ADAL" clId="{129841B8-C805-413D-8783-B73B694FA167}" dt="2024-09-09T11:17:20.255" v="180" actId="700"/>
          <ac:spMkLst>
            <pc:docMk/>
            <pc:sldMk cId="988103202" sldId="271"/>
            <ac:spMk id="3" creationId="{C2993BB7-F531-77DE-D743-8D30BA2F7E2A}"/>
          </ac:spMkLst>
        </pc:spChg>
        <pc:spChg chg="add mod ord">
          <ac:chgData name="Yetunde Adegunleye" userId="f7aedf54-68d1-45b5-9287-229c06cecea9" providerId="ADAL" clId="{129841B8-C805-413D-8783-B73B694FA167}" dt="2024-09-09T11:17:20.255" v="180" actId="700"/>
          <ac:spMkLst>
            <pc:docMk/>
            <pc:sldMk cId="988103202" sldId="271"/>
            <ac:spMk id="4" creationId="{354CE98A-B3E7-5AE5-F23D-B01CABAC2880}"/>
          </ac:spMkLst>
        </pc:spChg>
      </pc:sldChg>
      <pc:sldChg chg="addSp delSp modSp new del mod modClrScheme chgLayout">
        <pc:chgData name="Yetunde Adegunleye" userId="f7aedf54-68d1-45b5-9287-229c06cecea9" providerId="ADAL" clId="{129841B8-C805-413D-8783-B73B694FA167}" dt="2024-09-09T11:23:56.971" v="253" actId="2696"/>
        <pc:sldMkLst>
          <pc:docMk/>
          <pc:sldMk cId="3112100236" sldId="272"/>
        </pc:sldMkLst>
        <pc:spChg chg="del">
          <ac:chgData name="Yetunde Adegunleye" userId="f7aedf54-68d1-45b5-9287-229c06cecea9" providerId="ADAL" clId="{129841B8-C805-413D-8783-B73B694FA167}" dt="2024-09-09T11:18:07.783" v="182" actId="700"/>
          <ac:spMkLst>
            <pc:docMk/>
            <pc:sldMk cId="3112100236" sldId="272"/>
            <ac:spMk id="2" creationId="{627C3158-5963-1824-4B03-DABE565E856E}"/>
          </ac:spMkLst>
        </pc:spChg>
        <pc:spChg chg="add mod">
          <ac:chgData name="Yetunde Adegunleye" userId="f7aedf54-68d1-45b5-9287-229c06cecea9" providerId="ADAL" clId="{129841B8-C805-413D-8783-B73B694FA167}" dt="2024-09-09T11:19:14.424" v="188" actId="12"/>
          <ac:spMkLst>
            <pc:docMk/>
            <pc:sldMk cId="3112100236" sldId="272"/>
            <ac:spMk id="4" creationId="{C8CE59AB-87BF-73A4-EF35-FFD0433EC497}"/>
          </ac:spMkLst>
        </pc:spChg>
        <pc:spChg chg="add del mod ord">
          <ac:chgData name="Yetunde Adegunleye" userId="f7aedf54-68d1-45b5-9287-229c06cecea9" providerId="ADAL" clId="{129841B8-C805-413D-8783-B73B694FA167}" dt="2024-09-09T11:19:47.543" v="190" actId="700"/>
          <ac:spMkLst>
            <pc:docMk/>
            <pc:sldMk cId="3112100236" sldId="272"/>
            <ac:spMk id="5" creationId="{F8816AB6-5E43-7677-222C-1C9584C9570A}"/>
          </ac:spMkLst>
        </pc:spChg>
        <pc:spChg chg="add del mod ord">
          <ac:chgData name="Yetunde Adegunleye" userId="f7aedf54-68d1-45b5-9287-229c06cecea9" providerId="ADAL" clId="{129841B8-C805-413D-8783-B73B694FA167}" dt="2024-09-09T11:19:47.543" v="190" actId="700"/>
          <ac:spMkLst>
            <pc:docMk/>
            <pc:sldMk cId="3112100236" sldId="272"/>
            <ac:spMk id="6" creationId="{A1CBC5E9-9B9B-B66F-2F26-B57D61B79B50}"/>
          </ac:spMkLst>
        </pc:spChg>
      </pc:sldChg>
      <pc:sldChg chg="addSp modSp new mod modClrScheme chgLayout">
        <pc:chgData name="Yetunde Adegunleye" userId="f7aedf54-68d1-45b5-9287-229c06cecea9" providerId="ADAL" clId="{129841B8-C805-413D-8783-B73B694FA167}" dt="2024-09-09T11:23:51.631" v="252" actId="14100"/>
        <pc:sldMkLst>
          <pc:docMk/>
          <pc:sldMk cId="1151562508" sldId="273"/>
        </pc:sldMkLst>
        <pc:spChg chg="add mod">
          <ac:chgData name="Yetunde Adegunleye" userId="f7aedf54-68d1-45b5-9287-229c06cecea9" providerId="ADAL" clId="{129841B8-C805-413D-8783-B73B694FA167}" dt="2024-09-09T11:23:51.631" v="252" actId="14100"/>
          <ac:spMkLst>
            <pc:docMk/>
            <pc:sldMk cId="1151562508" sldId="273"/>
            <ac:spMk id="2" creationId="{EFC2F1B8-17B6-ECB6-DEDE-7D1EA56D9FE9}"/>
          </ac:spMkLst>
        </pc:spChg>
        <pc:spChg chg="add mod">
          <ac:chgData name="Yetunde Adegunleye" userId="f7aedf54-68d1-45b5-9287-229c06cecea9" providerId="ADAL" clId="{129841B8-C805-413D-8783-B73B694FA167}" dt="2024-09-09T11:23:42.092" v="248" actId="20577"/>
          <ac:spMkLst>
            <pc:docMk/>
            <pc:sldMk cId="1151562508" sldId="273"/>
            <ac:spMk id="3" creationId="{A95E01A4-DCC0-B527-660D-A7B4410274A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A3331-D489-4B96-9A59-6B9D66637F6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67B3811A-7179-4F67-8A2D-BE263DACBD5E}">
      <dgm:prSet custT="1"/>
      <dgm:spPr/>
      <dgm:t>
        <a:bodyPr/>
        <a:lstStyle/>
        <a:p>
          <a:r>
            <a:rPr lang="en-GB" sz="1400" dirty="0">
              <a:latin typeface="Trebuchet MS" panose="020B0603020202020204" pitchFamily="34" charset="0"/>
            </a:rPr>
            <a:t>By: Yetunde Adegunleye</a:t>
          </a:r>
          <a:endParaRPr lang="en-US" sz="1400" dirty="0">
            <a:latin typeface="Trebuchet MS" panose="020B0603020202020204" pitchFamily="34" charset="0"/>
          </a:endParaRPr>
        </a:p>
      </dgm:t>
    </dgm:pt>
    <dgm:pt modelId="{F002FAB0-BC97-48A5-ACBE-42AB05B7B0A0}" type="parTrans" cxnId="{D11B1B9E-BBCE-4D87-8EB8-6CE0E5C004F6}">
      <dgm:prSet/>
      <dgm:spPr/>
      <dgm:t>
        <a:bodyPr/>
        <a:lstStyle/>
        <a:p>
          <a:endParaRPr lang="en-US"/>
        </a:p>
      </dgm:t>
    </dgm:pt>
    <dgm:pt modelId="{137FE66E-C9D9-448C-AFF2-56CA3A55B6F1}" type="sibTrans" cxnId="{D11B1B9E-BBCE-4D87-8EB8-6CE0E5C004F6}">
      <dgm:prSet/>
      <dgm:spPr/>
      <dgm:t>
        <a:bodyPr/>
        <a:lstStyle/>
        <a:p>
          <a:endParaRPr lang="en-US"/>
        </a:p>
      </dgm:t>
    </dgm:pt>
    <dgm:pt modelId="{7DDF2C13-171C-4ACF-B87E-49F1A32D05F4}">
      <dgm:prSet custT="1"/>
      <dgm:spPr/>
      <dgm:t>
        <a:bodyPr/>
        <a:lstStyle/>
        <a:p>
          <a:r>
            <a:rPr lang="en-GB" sz="1400" dirty="0">
              <a:latin typeface="Trebuchet MS" panose="020B0603020202020204" pitchFamily="34" charset="0"/>
            </a:rPr>
            <a:t>MSc Applied AI and Data Science</a:t>
          </a:r>
          <a:endParaRPr lang="en-US" sz="1400" dirty="0">
            <a:latin typeface="Trebuchet MS" panose="020B0603020202020204" pitchFamily="34" charset="0"/>
          </a:endParaRPr>
        </a:p>
      </dgm:t>
    </dgm:pt>
    <dgm:pt modelId="{62D59B98-F6B4-429B-970E-D21E9E542222}" type="parTrans" cxnId="{4AEBC2F8-4ABD-4B0B-8CCC-C5DAACBBD57C}">
      <dgm:prSet/>
      <dgm:spPr/>
      <dgm:t>
        <a:bodyPr/>
        <a:lstStyle/>
        <a:p>
          <a:endParaRPr lang="en-US"/>
        </a:p>
      </dgm:t>
    </dgm:pt>
    <dgm:pt modelId="{7B3890EB-70D4-4E02-9436-EBFCC1BE3BD7}" type="sibTrans" cxnId="{4AEBC2F8-4ABD-4B0B-8CCC-C5DAACBBD57C}">
      <dgm:prSet/>
      <dgm:spPr/>
      <dgm:t>
        <a:bodyPr/>
        <a:lstStyle/>
        <a:p>
          <a:endParaRPr lang="en-US"/>
        </a:p>
      </dgm:t>
    </dgm:pt>
    <dgm:pt modelId="{D15D0491-590B-40E5-8715-9022ECA3968B}">
      <dgm:prSet custT="1"/>
      <dgm:spPr/>
      <dgm:t>
        <a:bodyPr/>
        <a:lstStyle/>
        <a:p>
          <a:r>
            <a:rPr lang="en-GB" sz="1400" dirty="0">
              <a:latin typeface="Trebuchet MS" panose="020B0603020202020204" pitchFamily="34" charset="0"/>
            </a:rPr>
            <a:t>Academic Year 2023-2024</a:t>
          </a:r>
        </a:p>
        <a:p>
          <a:endParaRPr lang="en-GB" sz="1400" dirty="0">
            <a:latin typeface="Trebuchet MS" panose="020B0603020202020204" pitchFamily="34" charset="0"/>
          </a:endParaRPr>
        </a:p>
        <a:p>
          <a:r>
            <a:rPr lang="en-GB" sz="1400" b="0" dirty="0">
              <a:effectLst/>
              <a:latin typeface="Trebuchet MS" panose="020B0603020202020204" pitchFamily="34" charset="0"/>
              <a:ea typeface="Aptos" panose="020B0004020202020204" pitchFamily="34" charset="0"/>
              <a:cs typeface="Calibri" panose="020F0502020204030204" pitchFamily="34" charset="0"/>
            </a:rPr>
            <a:t>Supervisor: Mr Vahid Rafe</a:t>
          </a:r>
          <a:r>
            <a:rPr lang="en-GB" sz="1400" dirty="0">
              <a:effectLst/>
              <a:latin typeface="Trebuchet MS" panose="020B0603020202020204" pitchFamily="34" charset="0"/>
              <a:ea typeface="Aptos" panose="020B0004020202020204" pitchFamily="34" charset="0"/>
              <a:cs typeface="Calibri" panose="020F0502020204030204" pitchFamily="34" charset="0"/>
            </a:rPr>
            <a:t> </a:t>
          </a:r>
          <a:endParaRPr lang="en-GB" sz="1400" dirty="0">
            <a:latin typeface="Trebuchet MS" panose="020B0603020202020204" pitchFamily="34" charset="0"/>
          </a:endParaRPr>
        </a:p>
        <a:p>
          <a:endParaRPr lang="en-US" sz="1300" dirty="0"/>
        </a:p>
      </dgm:t>
    </dgm:pt>
    <dgm:pt modelId="{E43D626E-F2A1-44CC-B100-15091EEB642A}" type="parTrans" cxnId="{1D4A8096-EED5-4C7B-8867-59CCB89641CC}">
      <dgm:prSet/>
      <dgm:spPr/>
      <dgm:t>
        <a:bodyPr/>
        <a:lstStyle/>
        <a:p>
          <a:endParaRPr lang="en-US"/>
        </a:p>
      </dgm:t>
    </dgm:pt>
    <dgm:pt modelId="{B9D34080-17FD-40DA-A751-23CB1CEC34FD}" type="sibTrans" cxnId="{1D4A8096-EED5-4C7B-8867-59CCB89641CC}">
      <dgm:prSet/>
      <dgm:spPr/>
      <dgm:t>
        <a:bodyPr/>
        <a:lstStyle/>
        <a:p>
          <a:endParaRPr lang="en-US"/>
        </a:p>
      </dgm:t>
    </dgm:pt>
    <dgm:pt modelId="{6E63989A-8D71-430A-A7E6-19F8FB847928}" type="pres">
      <dgm:prSet presAssocID="{543A3331-D489-4B96-9A59-6B9D66637F6A}" presName="vert0" presStyleCnt="0">
        <dgm:presLayoutVars>
          <dgm:dir/>
          <dgm:animOne val="branch"/>
          <dgm:animLvl val="lvl"/>
        </dgm:presLayoutVars>
      </dgm:prSet>
      <dgm:spPr/>
    </dgm:pt>
    <dgm:pt modelId="{185FAF6E-C5A4-4FEF-B173-71E60B256100}" type="pres">
      <dgm:prSet presAssocID="{67B3811A-7179-4F67-8A2D-BE263DACBD5E}" presName="thickLine" presStyleLbl="alignNode1" presStyleIdx="0" presStyleCnt="3"/>
      <dgm:spPr/>
    </dgm:pt>
    <dgm:pt modelId="{3C556547-E4DC-4A7A-8CEF-79A35B6E7010}" type="pres">
      <dgm:prSet presAssocID="{67B3811A-7179-4F67-8A2D-BE263DACBD5E}" presName="horz1" presStyleCnt="0"/>
      <dgm:spPr/>
    </dgm:pt>
    <dgm:pt modelId="{1B915A44-49F3-4279-A21D-08855EA71F06}" type="pres">
      <dgm:prSet presAssocID="{67B3811A-7179-4F67-8A2D-BE263DACBD5E}" presName="tx1" presStyleLbl="revTx" presStyleIdx="0" presStyleCnt="3"/>
      <dgm:spPr/>
    </dgm:pt>
    <dgm:pt modelId="{9960ED27-FD3E-4CCC-9213-128069200208}" type="pres">
      <dgm:prSet presAssocID="{67B3811A-7179-4F67-8A2D-BE263DACBD5E}" presName="vert1" presStyleCnt="0"/>
      <dgm:spPr/>
    </dgm:pt>
    <dgm:pt modelId="{C8392570-28B3-4DD5-AF49-2998679A9A48}" type="pres">
      <dgm:prSet presAssocID="{7DDF2C13-171C-4ACF-B87E-49F1A32D05F4}" presName="thickLine" presStyleLbl="alignNode1" presStyleIdx="1" presStyleCnt="3"/>
      <dgm:spPr/>
    </dgm:pt>
    <dgm:pt modelId="{58B0C7C9-A688-49BD-B226-55F7D59AA86F}" type="pres">
      <dgm:prSet presAssocID="{7DDF2C13-171C-4ACF-B87E-49F1A32D05F4}" presName="horz1" presStyleCnt="0"/>
      <dgm:spPr/>
    </dgm:pt>
    <dgm:pt modelId="{16659959-1D80-461D-955B-4B59E32F56D5}" type="pres">
      <dgm:prSet presAssocID="{7DDF2C13-171C-4ACF-B87E-49F1A32D05F4}" presName="tx1" presStyleLbl="revTx" presStyleIdx="1" presStyleCnt="3"/>
      <dgm:spPr/>
    </dgm:pt>
    <dgm:pt modelId="{8074AB02-41EB-440B-AC43-828F2CE1C224}" type="pres">
      <dgm:prSet presAssocID="{7DDF2C13-171C-4ACF-B87E-49F1A32D05F4}" presName="vert1" presStyleCnt="0"/>
      <dgm:spPr/>
    </dgm:pt>
    <dgm:pt modelId="{8FF9DB3B-E9B0-4915-A087-625CAEAB3601}" type="pres">
      <dgm:prSet presAssocID="{D15D0491-590B-40E5-8715-9022ECA3968B}" presName="thickLine" presStyleLbl="alignNode1" presStyleIdx="2" presStyleCnt="3"/>
      <dgm:spPr/>
    </dgm:pt>
    <dgm:pt modelId="{E2E4B3F5-08E5-4602-8B16-3B740E199B6D}" type="pres">
      <dgm:prSet presAssocID="{D15D0491-590B-40E5-8715-9022ECA3968B}" presName="horz1" presStyleCnt="0"/>
      <dgm:spPr/>
    </dgm:pt>
    <dgm:pt modelId="{38EB9161-F0C3-4EF7-A2BE-EFE63C64058C}" type="pres">
      <dgm:prSet presAssocID="{D15D0491-590B-40E5-8715-9022ECA3968B}" presName="tx1" presStyleLbl="revTx" presStyleIdx="2" presStyleCnt="3"/>
      <dgm:spPr/>
    </dgm:pt>
    <dgm:pt modelId="{E07E7AC0-4483-485A-9FC4-A275BDD18C6E}" type="pres">
      <dgm:prSet presAssocID="{D15D0491-590B-40E5-8715-9022ECA3968B}" presName="vert1" presStyleCnt="0"/>
      <dgm:spPr/>
    </dgm:pt>
  </dgm:ptLst>
  <dgm:cxnLst>
    <dgm:cxn modelId="{6E016F46-9315-40AE-9F1B-A198315E0CA9}" type="presOf" srcId="{D15D0491-590B-40E5-8715-9022ECA3968B}" destId="{38EB9161-F0C3-4EF7-A2BE-EFE63C64058C}" srcOrd="0" destOrd="0" presId="urn:microsoft.com/office/officeart/2008/layout/LinedList"/>
    <dgm:cxn modelId="{1D4A8096-EED5-4C7B-8867-59CCB89641CC}" srcId="{543A3331-D489-4B96-9A59-6B9D66637F6A}" destId="{D15D0491-590B-40E5-8715-9022ECA3968B}" srcOrd="2" destOrd="0" parTransId="{E43D626E-F2A1-44CC-B100-15091EEB642A}" sibTransId="{B9D34080-17FD-40DA-A751-23CB1CEC34FD}"/>
    <dgm:cxn modelId="{C1E5E897-9D57-46CC-BB54-B88E1488B3A3}" type="presOf" srcId="{67B3811A-7179-4F67-8A2D-BE263DACBD5E}" destId="{1B915A44-49F3-4279-A21D-08855EA71F06}" srcOrd="0" destOrd="0" presId="urn:microsoft.com/office/officeart/2008/layout/LinedList"/>
    <dgm:cxn modelId="{D11B1B9E-BBCE-4D87-8EB8-6CE0E5C004F6}" srcId="{543A3331-D489-4B96-9A59-6B9D66637F6A}" destId="{67B3811A-7179-4F67-8A2D-BE263DACBD5E}" srcOrd="0" destOrd="0" parTransId="{F002FAB0-BC97-48A5-ACBE-42AB05B7B0A0}" sibTransId="{137FE66E-C9D9-448C-AFF2-56CA3A55B6F1}"/>
    <dgm:cxn modelId="{98E426A8-7708-4DDD-B437-243B51CAFB2C}" type="presOf" srcId="{543A3331-D489-4B96-9A59-6B9D66637F6A}" destId="{6E63989A-8D71-430A-A7E6-19F8FB847928}" srcOrd="0" destOrd="0" presId="urn:microsoft.com/office/officeart/2008/layout/LinedList"/>
    <dgm:cxn modelId="{3D552DF4-B5CF-441E-9B73-48AE4D416774}" type="presOf" srcId="{7DDF2C13-171C-4ACF-B87E-49F1A32D05F4}" destId="{16659959-1D80-461D-955B-4B59E32F56D5}" srcOrd="0" destOrd="0" presId="urn:microsoft.com/office/officeart/2008/layout/LinedList"/>
    <dgm:cxn modelId="{4AEBC2F8-4ABD-4B0B-8CCC-C5DAACBBD57C}" srcId="{543A3331-D489-4B96-9A59-6B9D66637F6A}" destId="{7DDF2C13-171C-4ACF-B87E-49F1A32D05F4}" srcOrd="1" destOrd="0" parTransId="{62D59B98-F6B4-429B-970E-D21E9E542222}" sibTransId="{7B3890EB-70D4-4E02-9436-EBFCC1BE3BD7}"/>
    <dgm:cxn modelId="{5E345864-D62A-4956-A2FA-7299F0E1A9DD}" type="presParOf" srcId="{6E63989A-8D71-430A-A7E6-19F8FB847928}" destId="{185FAF6E-C5A4-4FEF-B173-71E60B256100}" srcOrd="0" destOrd="0" presId="urn:microsoft.com/office/officeart/2008/layout/LinedList"/>
    <dgm:cxn modelId="{81DA216E-49F7-48C5-995D-96BF58455A1A}" type="presParOf" srcId="{6E63989A-8D71-430A-A7E6-19F8FB847928}" destId="{3C556547-E4DC-4A7A-8CEF-79A35B6E7010}" srcOrd="1" destOrd="0" presId="urn:microsoft.com/office/officeart/2008/layout/LinedList"/>
    <dgm:cxn modelId="{9DE94B44-6D58-4B34-8327-85099E44BF4E}" type="presParOf" srcId="{3C556547-E4DC-4A7A-8CEF-79A35B6E7010}" destId="{1B915A44-49F3-4279-A21D-08855EA71F06}" srcOrd="0" destOrd="0" presId="urn:microsoft.com/office/officeart/2008/layout/LinedList"/>
    <dgm:cxn modelId="{1B06C38A-E162-4856-A868-EA4CBC0F1E00}" type="presParOf" srcId="{3C556547-E4DC-4A7A-8CEF-79A35B6E7010}" destId="{9960ED27-FD3E-4CCC-9213-128069200208}" srcOrd="1" destOrd="0" presId="urn:microsoft.com/office/officeart/2008/layout/LinedList"/>
    <dgm:cxn modelId="{6C50FE0F-739A-4CEE-8693-FA6D82186587}" type="presParOf" srcId="{6E63989A-8D71-430A-A7E6-19F8FB847928}" destId="{C8392570-28B3-4DD5-AF49-2998679A9A48}" srcOrd="2" destOrd="0" presId="urn:microsoft.com/office/officeart/2008/layout/LinedList"/>
    <dgm:cxn modelId="{B65E46E8-B0BE-4803-9CC5-E1B1AF2B254E}" type="presParOf" srcId="{6E63989A-8D71-430A-A7E6-19F8FB847928}" destId="{58B0C7C9-A688-49BD-B226-55F7D59AA86F}" srcOrd="3" destOrd="0" presId="urn:microsoft.com/office/officeart/2008/layout/LinedList"/>
    <dgm:cxn modelId="{C18A7C66-60ED-4798-BA70-775E4303E870}" type="presParOf" srcId="{58B0C7C9-A688-49BD-B226-55F7D59AA86F}" destId="{16659959-1D80-461D-955B-4B59E32F56D5}" srcOrd="0" destOrd="0" presId="urn:microsoft.com/office/officeart/2008/layout/LinedList"/>
    <dgm:cxn modelId="{F5E37A62-E82E-4428-91C4-5EF70BCA1C65}" type="presParOf" srcId="{58B0C7C9-A688-49BD-B226-55F7D59AA86F}" destId="{8074AB02-41EB-440B-AC43-828F2CE1C224}" srcOrd="1" destOrd="0" presId="urn:microsoft.com/office/officeart/2008/layout/LinedList"/>
    <dgm:cxn modelId="{07BFADE3-8E9B-4BF5-9FD0-63A9249820E6}" type="presParOf" srcId="{6E63989A-8D71-430A-A7E6-19F8FB847928}" destId="{8FF9DB3B-E9B0-4915-A087-625CAEAB3601}" srcOrd="4" destOrd="0" presId="urn:microsoft.com/office/officeart/2008/layout/LinedList"/>
    <dgm:cxn modelId="{1C92D62C-9C2A-42EA-AFE1-D38AB524DB21}" type="presParOf" srcId="{6E63989A-8D71-430A-A7E6-19F8FB847928}" destId="{E2E4B3F5-08E5-4602-8B16-3B740E199B6D}" srcOrd="5" destOrd="0" presId="urn:microsoft.com/office/officeart/2008/layout/LinedList"/>
    <dgm:cxn modelId="{4C4E2295-D5B3-4DE0-9275-E3CAC4041447}" type="presParOf" srcId="{E2E4B3F5-08E5-4602-8B16-3B740E199B6D}" destId="{38EB9161-F0C3-4EF7-A2BE-EFE63C64058C}" srcOrd="0" destOrd="0" presId="urn:microsoft.com/office/officeart/2008/layout/LinedList"/>
    <dgm:cxn modelId="{9415808E-8831-4690-8F52-C8E84D4B9DE1}" type="presParOf" srcId="{E2E4B3F5-08E5-4602-8B16-3B740E199B6D}" destId="{E07E7AC0-4483-485A-9FC4-A275BDD18C6E}"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FAF6E-C5A4-4FEF-B173-71E60B256100}">
      <dsp:nvSpPr>
        <dsp:cNvPr id="0" name=""/>
        <dsp:cNvSpPr/>
      </dsp:nvSpPr>
      <dsp:spPr>
        <a:xfrm>
          <a:off x="0" y="1525"/>
          <a:ext cx="7446961" cy="0"/>
        </a:xfrm>
        <a:prstGeom prst="line">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915A44-49F3-4279-A21D-08855EA71F06}">
      <dsp:nvSpPr>
        <dsp:cNvPr id="0" name=""/>
        <dsp:cNvSpPr/>
      </dsp:nvSpPr>
      <dsp:spPr>
        <a:xfrm>
          <a:off x="0" y="1525"/>
          <a:ext cx="7446961"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latin typeface="Trebuchet MS" panose="020B0603020202020204" pitchFamily="34" charset="0"/>
            </a:rPr>
            <a:t>By: Yetunde Adegunleye</a:t>
          </a:r>
          <a:endParaRPr lang="en-US" sz="1400" kern="1200" dirty="0">
            <a:latin typeface="Trebuchet MS" panose="020B0603020202020204" pitchFamily="34" charset="0"/>
          </a:endParaRPr>
        </a:p>
      </dsp:txBody>
      <dsp:txXfrm>
        <a:off x="0" y="1525"/>
        <a:ext cx="7446961" cy="1040383"/>
      </dsp:txXfrm>
    </dsp:sp>
    <dsp:sp modelId="{C8392570-28B3-4DD5-AF49-2998679A9A48}">
      <dsp:nvSpPr>
        <dsp:cNvPr id="0" name=""/>
        <dsp:cNvSpPr/>
      </dsp:nvSpPr>
      <dsp:spPr>
        <a:xfrm>
          <a:off x="0" y="1041908"/>
          <a:ext cx="7446961" cy="0"/>
        </a:xfrm>
        <a:prstGeom prst="line">
          <a:avLst/>
        </a:prstGeom>
        <a:solidFill>
          <a:schemeClr val="accent5">
            <a:hueOff val="-1857811"/>
            <a:satOff val="1829"/>
            <a:lumOff val="4118"/>
            <a:alphaOff val="0"/>
          </a:schemeClr>
        </a:solidFill>
        <a:ln w="15875" cap="rnd" cmpd="sng" algn="ctr">
          <a:solidFill>
            <a:schemeClr val="accent5">
              <a:hueOff val="-1857811"/>
              <a:satOff val="1829"/>
              <a:lumOff val="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659959-1D80-461D-955B-4B59E32F56D5}">
      <dsp:nvSpPr>
        <dsp:cNvPr id="0" name=""/>
        <dsp:cNvSpPr/>
      </dsp:nvSpPr>
      <dsp:spPr>
        <a:xfrm>
          <a:off x="0" y="1041908"/>
          <a:ext cx="7446961"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latin typeface="Trebuchet MS" panose="020B0603020202020204" pitchFamily="34" charset="0"/>
            </a:rPr>
            <a:t>MSc Applied AI and Data Science</a:t>
          </a:r>
          <a:endParaRPr lang="en-US" sz="1400" kern="1200" dirty="0">
            <a:latin typeface="Trebuchet MS" panose="020B0603020202020204" pitchFamily="34" charset="0"/>
          </a:endParaRPr>
        </a:p>
      </dsp:txBody>
      <dsp:txXfrm>
        <a:off x="0" y="1041908"/>
        <a:ext cx="7446961" cy="1040383"/>
      </dsp:txXfrm>
    </dsp:sp>
    <dsp:sp modelId="{8FF9DB3B-E9B0-4915-A087-625CAEAB3601}">
      <dsp:nvSpPr>
        <dsp:cNvPr id="0" name=""/>
        <dsp:cNvSpPr/>
      </dsp:nvSpPr>
      <dsp:spPr>
        <a:xfrm>
          <a:off x="0" y="2082292"/>
          <a:ext cx="7446961" cy="0"/>
        </a:xfrm>
        <a:prstGeom prst="line">
          <a:avLst/>
        </a:prstGeom>
        <a:solidFill>
          <a:schemeClr val="accent5">
            <a:hueOff val="-3715622"/>
            <a:satOff val="3658"/>
            <a:lumOff val="8236"/>
            <a:alphaOff val="0"/>
          </a:schemeClr>
        </a:solidFill>
        <a:ln w="15875" cap="rnd" cmpd="sng" algn="ctr">
          <a:solidFill>
            <a:schemeClr val="accent5">
              <a:hueOff val="-3715622"/>
              <a:satOff val="3658"/>
              <a:lumOff val="823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EB9161-F0C3-4EF7-A2BE-EFE63C64058C}">
      <dsp:nvSpPr>
        <dsp:cNvPr id="0" name=""/>
        <dsp:cNvSpPr/>
      </dsp:nvSpPr>
      <dsp:spPr>
        <a:xfrm>
          <a:off x="0" y="2082292"/>
          <a:ext cx="7446961" cy="104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latin typeface="Trebuchet MS" panose="020B0603020202020204" pitchFamily="34" charset="0"/>
            </a:rPr>
            <a:t>Academic Year 2023-2024</a:t>
          </a:r>
        </a:p>
        <a:p>
          <a:pPr marL="0" lvl="0" indent="0" algn="l" defTabSz="622300">
            <a:lnSpc>
              <a:spcPct val="90000"/>
            </a:lnSpc>
            <a:spcBef>
              <a:spcPct val="0"/>
            </a:spcBef>
            <a:spcAft>
              <a:spcPct val="35000"/>
            </a:spcAft>
            <a:buNone/>
          </a:pPr>
          <a:endParaRPr lang="en-GB" sz="1400" kern="1200" dirty="0">
            <a:latin typeface="Trebuchet MS" panose="020B0603020202020204" pitchFamily="34" charset="0"/>
          </a:endParaRPr>
        </a:p>
        <a:p>
          <a:pPr marL="0" lvl="0" indent="0" algn="l" defTabSz="622300">
            <a:lnSpc>
              <a:spcPct val="90000"/>
            </a:lnSpc>
            <a:spcBef>
              <a:spcPct val="0"/>
            </a:spcBef>
            <a:spcAft>
              <a:spcPct val="35000"/>
            </a:spcAft>
            <a:buNone/>
          </a:pPr>
          <a:r>
            <a:rPr lang="en-GB" sz="1400" b="0" kern="1200" dirty="0">
              <a:effectLst/>
              <a:latin typeface="Trebuchet MS" panose="020B0603020202020204" pitchFamily="34" charset="0"/>
              <a:ea typeface="Aptos" panose="020B0004020202020204" pitchFamily="34" charset="0"/>
              <a:cs typeface="Calibri" panose="020F0502020204030204" pitchFamily="34" charset="0"/>
            </a:rPr>
            <a:t>Supervisor: Mr Vahid Rafe</a:t>
          </a:r>
          <a:r>
            <a:rPr lang="en-GB" sz="1400" kern="1200" dirty="0">
              <a:effectLst/>
              <a:latin typeface="Trebuchet MS" panose="020B0603020202020204" pitchFamily="34" charset="0"/>
              <a:ea typeface="Aptos" panose="020B0004020202020204" pitchFamily="34" charset="0"/>
              <a:cs typeface="Calibri" panose="020F0502020204030204" pitchFamily="34" charset="0"/>
            </a:rPr>
            <a:t> </a:t>
          </a:r>
          <a:endParaRPr lang="en-GB" sz="1400" kern="1200" dirty="0">
            <a:latin typeface="Trebuchet MS" panose="020B0603020202020204" pitchFamily="34" charset="0"/>
          </a:endParaRPr>
        </a:p>
        <a:p>
          <a:pPr marL="0" lvl="0" indent="0" algn="l" defTabSz="622300">
            <a:lnSpc>
              <a:spcPct val="90000"/>
            </a:lnSpc>
            <a:spcBef>
              <a:spcPct val="0"/>
            </a:spcBef>
            <a:spcAft>
              <a:spcPct val="35000"/>
            </a:spcAft>
            <a:buNone/>
          </a:pPr>
          <a:endParaRPr lang="en-US" sz="1300" kern="1200" dirty="0"/>
        </a:p>
      </dsp:txBody>
      <dsp:txXfrm>
        <a:off x="0" y="2082292"/>
        <a:ext cx="7446961" cy="10403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8C256-BB17-4141-AB31-BD3A1A3D0945}" type="datetimeFigureOut">
              <a:rPr lang="en-GB" smtClean="0"/>
              <a:t>09/09/2024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A43CB-9903-40D5-8FE4-9171FCB49940}" type="slidenum">
              <a:rPr lang="en-GB" smtClean="0"/>
              <a:t>‹#›</a:t>
            </a:fld>
            <a:endParaRPr lang="en-GB"/>
          </a:p>
        </p:txBody>
      </p:sp>
    </p:spTree>
    <p:extLst>
      <p:ext uri="{BB962C8B-B14F-4D97-AF65-F5344CB8AC3E}">
        <p14:creationId xmlns:p14="http://schemas.microsoft.com/office/powerpoint/2010/main" val="381159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Significance of Predicting Heart Failure Readmissions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Predicting heart failure readmissions is critically important for several reasons: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Improved Patient Outcomes: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Early identification of patients at high risk of readmission allows for targeted interventions, improving overall patient care and outcomes.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Reducing the likelihood of readmission can prevent worsening heart failure symptoms, leading to a better quality of life.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Healthcare Cost Reduction: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Hospital readmissions are costly for healthcare systems. By predicting and preventing unnecessary readmissions, significant cost savings can be achieved.</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Effective prediction models help allocate resources more efficiently, ensuring that high-risk patients receive attention.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Regulatory and Financial Implications: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Hospitals are often penalised for high readmission rates under various healthcare regulations (e.g., Medicare in the U.K.).</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Predictive models help healthcare providers comply with these regulations by identifying and addressing factors that lead to readmissions.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Personalized Patient Care: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Machine learning models can identify individual risk factors, enabling personalised treatment plans.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Tailoring interventions based on a patient’s risk profile can reduce readmission rates and improve overall patient satisfaction.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Advancement in Clinical Practice: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Incorporating predictive analytics into clinical workflows represents a significant advancement in evidence-based medicine.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It supports clinicians in making data-driven decisions, enhancing the precision of heart failure management strategies.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 </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Impact of Early Readmission on Patient Outcomes and Healthcare Costs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Negative Impact on Patient Outcomes: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Increased Mortality Risk: Patients readmitted within 30 days after a heart failure-related discharge face a higher risk of mortality. Early readmissions often indicate unresolved issues or complications, leading to poorer health outcomes.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Deterioration of Health: Frequent hospital visits can lead to a decline in physical and mental health, reducing quality of life. Repeated hospitalisations can weaken patients further, making recovery more challenging.</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Escalated Healthcare Costs: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High Financial Burden: Readmissions are expensive, often doubling the cost of initial treatments. The U.S. healthcare system, for instance, incurs billions of dollars annually due to heart failure readmissions.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Penalties and Reimbursement Reductions: Many healthcare systems, including Medicare, impose penalties on hospitals with high readmission rates, further increasing the financial strain on healthcare providers.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Strain on Healthcare Resources: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Resource Allocation: High readmission rates consume significant healthcare resources, including hospital beds, staff time, and medical supplies, which could be allocated to other critical areas if readmissions were reduced.</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Gaps Addressed by the Research</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Limited Accuracy of Traditional Models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Traditional statistical methods, such as logistic regression, have been widely used to predict heart failure readmissions but often lack the accuracy and adaptability of more advanced techniques. Previous studies have shown that while these models can identify general trends, they frequently underperform in capturing complex, non-linear relationships in the data.</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Research Gap</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This dissertation addresses the need for more sophisticated predictive models to improve accuracy in predicting 30-day readmissions, leveraging machine learning techniques capable of handling complex patterns in large datasets.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Underutilization of Machine Learning in Clinical Practice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Despite the potential of machine learning models to improve prediction outcomes, their integration into clinical settings has been slow. Many studies have focused on model development without considering practical deployment or the usability of these models in real-world clinical environments.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Research Gap</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This research bridges the gap between model development and practical application by building effective machine learning models and deploying them in a user-friendly web application, demonstrating their real-world utility for healthcare professionals.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Inadequate Feature Exploration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Previous research often emphasises a limited set of features, primarily focusing on easily accessible clinical parameters. However, there is a lack of comprehensive studies that explore a broader range of patient data, including lab results, vital signs, and demographic factors, to enhance prediction accuracy.</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Research Gap</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This study addresses this by including a wide array of features in the model, systematically identifying the most significant contributors to heart failure readmissions and providing a detailed analysis of feature importance.</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Lack of Comparative Analysis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Many existing studies focus on a single model without comparing its performance to other machine learning techniques. This limits understanding of the most effective methods for predicting heart failure readmissions.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Research Gap</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dissertation fills this gap by evaluating and comparing the performance of multiple machine learning models, such as logistic regression, random forest, gradient boosting, and neural networks, to identify the most effective approach.</a:t>
            </a:r>
          </a:p>
          <a:p>
            <a:pPr marL="914400">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References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 Smith, J. et al. (2019).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Predictive Models in Heart Failure Readmission: Comparing Traditional and Machine Learning Approaches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Journal of Cardiology.</a:t>
            </a:r>
          </a:p>
          <a:p>
            <a:pPr marL="342900" lvl="0" indent="-342900">
              <a:lnSpc>
                <a:spcPct val="115000"/>
              </a:lnSpc>
              <a:spcAft>
                <a:spcPts val="800"/>
              </a:spcAft>
              <a:buSzPts val="1000"/>
              <a:buFont typeface="Symbol" panose="05050102010706020507" pitchFamily="18" charset="2"/>
              <a:buChar char=""/>
              <a:tabLst>
                <a:tab pos="4572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Jones, R. et al. (2020).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Challenges in Predicting Heart Failure Readmissions: A Review of Statistical Methods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Medical Decision Making.</a:t>
            </a:r>
          </a:p>
          <a:p>
            <a:pPr marL="342900" lvl="0" indent="-342900">
              <a:lnSpc>
                <a:spcPct val="115000"/>
              </a:lnSpc>
              <a:spcAft>
                <a:spcPts val="800"/>
              </a:spcAft>
              <a:buSzPts val="1000"/>
              <a:buFont typeface="Symbol" panose="05050102010706020507" pitchFamily="18" charset="2"/>
              <a:buChar char=""/>
              <a:tabLst>
                <a:tab pos="4572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 Brown, L. &amp; Clark, M. (2018).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Machine Learning in Healthcare: Barriers to Implementation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Healthcare Informatics Research.</a:t>
            </a:r>
          </a:p>
          <a:p>
            <a:pPr marL="342900" lvl="0" indent="-342900">
              <a:lnSpc>
                <a:spcPct val="115000"/>
              </a:lnSpc>
              <a:spcAft>
                <a:spcPts val="800"/>
              </a:spcAft>
              <a:buSzPts val="1000"/>
              <a:buFont typeface="Symbol" panose="05050102010706020507" pitchFamily="18" charset="2"/>
              <a:buChar char=""/>
              <a:tabLst>
                <a:tab pos="4572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 Patel, S. et al. (2021).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From Development to Deployment: Bridging the Gap in Machine Learning Models for Clinical Use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Journal of Medical Systems.</a:t>
            </a:r>
          </a:p>
          <a:p>
            <a:pPr marL="342900" lvl="0" indent="-342900">
              <a:lnSpc>
                <a:spcPct val="115000"/>
              </a:lnSpc>
              <a:spcAft>
                <a:spcPts val="800"/>
              </a:spcAft>
              <a:buSzPts val="1000"/>
              <a:buFont typeface="Symbol" panose="05050102010706020507" pitchFamily="18" charset="2"/>
              <a:buChar char=""/>
              <a:tabLst>
                <a:tab pos="4572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Liu, Q. &amp; Wang, P. (2017).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Exploring Feature Selection Techniques in Heart Failure Readmission Predictions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Health Data Science.</a:t>
            </a:r>
          </a:p>
          <a:p>
            <a:pPr marL="742950" lvl="1" indent="-285750">
              <a:lnSpc>
                <a:spcPct val="115000"/>
              </a:lnSpc>
              <a:buFont typeface="Symbol" panose="05050102010706020507" pitchFamily="18" charset="2"/>
              <a:buChar char=""/>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Kim, H. et al. (2022). </a:t>
            </a:r>
            <a:r>
              <a:rPr lang="en-GB" sz="1200" i="1" kern="100" dirty="0">
                <a:effectLst/>
                <a:latin typeface="Aptos" panose="020B0004020202020204" pitchFamily="34" charset="0"/>
                <a:ea typeface="Aptos" panose="020B0004020202020204" pitchFamily="34" charset="0"/>
                <a:cs typeface="Times New Roman" panose="02020603050405020304" pitchFamily="18" charset="0"/>
              </a:rPr>
              <a:t>Beyond Basics: Expanding Feature Sets to Improve Readmission Prediction Models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BMC Medical Informatics and Decision Making.</a:t>
            </a:r>
          </a:p>
          <a:p>
            <a:pPr marL="342900" lvl="0" indent="-342900">
              <a:lnSpc>
                <a:spcPct val="115000"/>
              </a:lnSpc>
              <a:spcAft>
                <a:spcPts val="800"/>
              </a:spcAft>
              <a:buFont typeface="Symbol" panose="05050102010706020507" pitchFamily="18" charset="2"/>
              <a:buChar char=""/>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Gonzalez, A. et al. (2023). A Comparative Study of Machine Learning Algorithms for Heart Failure Readmission Prediction. Computer Methods and Programs in Biomedicine.</a:t>
            </a: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3</a:t>
            </a:fld>
            <a:endParaRPr lang="en-GB"/>
          </a:p>
        </p:txBody>
      </p:sp>
    </p:spTree>
    <p:extLst>
      <p:ext uri="{BB962C8B-B14F-4D97-AF65-F5344CB8AC3E}">
        <p14:creationId xmlns:p14="http://schemas.microsoft.com/office/powerpoint/2010/main" val="186137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Dataset Overview</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This research uses the publicly available Heart Failure Clinical Records dataset from the UCI Machine Learning Repository.</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Size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dataset comprises 299 patient records with 13 key features collected from patients with heart failure.</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Key Features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Age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age of the patient.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Anaemia</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Presence of anaemia (1 = Yes, 0 = No).</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Creatinine Phosphokinase (CPK)</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Level of the CPK enzyme in the blood.</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Diabetes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Presence of diabetes (1 = Yes, 0 = No).</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Ejection Fraction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Percentage of blood leaving the heart at each contraction.</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High Blood Pressure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Presence of high blood pressure (1 = Yes, 0 = No).</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Platelets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Platelet count in the blood.</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Serum Creatinine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Level of creatinine in the blood.</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Serum Sodium</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Level of sodium in the blood.</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Sex</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Gender of the patient (1 = Male, 0 = Female).</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Smoking</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Smoking status (1 = Yes, 0 = No).</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Time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Follow-up period in days.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This dataset was instrumental in training and evaluating the machine learning models developed in this study, providing a diverse set of clinical and demographic features for robust predictive analysis.</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Data Preprocessing Steps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Handling Missing Data:</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Assessment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dataset was assessed for missing values.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Result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No missing values were found, so imputation was not required.</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2. Feature Selection: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Correlation Analysis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 correlation matrix was utilised to identify features most relevant to heart failure readmissions.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Domain Knowledge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Clinical expertise guided the retention of significant features.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Outcome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Key features selected include age, ejection fraction, serum creatinine, and time.</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3. Scaling: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Standardization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Continuous variables (e.g., age, serum creatinine) were standardised for consistency across models.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Scaler Used</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StandardScaler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was applied to enhance model performance and convergence.</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4. Data Transformation: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Encoding Categorical Variables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Categorical features like gender, smoking status, and diabetes were converted into numerical values using one-hot or label encoding.</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Normalization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Some features were normalized to improve performance, particularly for algorithms like neural networks.</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5. Splitting the Dataset: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Train-Test Split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 80-20 split divided the dataset into training and testing sets.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Stratification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Stratified sampling ensured consistent proportions of the target variable across splits, which is crucial for handling imbalanced data.</a:t>
            </a:r>
          </a:p>
          <a:p>
            <a:pPr>
              <a:lnSpc>
                <a:spcPct val="115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4</a:t>
            </a:fld>
            <a:endParaRPr lang="en-GB"/>
          </a:p>
        </p:txBody>
      </p:sp>
    </p:spTree>
    <p:extLst>
      <p:ext uri="{BB962C8B-B14F-4D97-AF65-F5344CB8AC3E}">
        <p14:creationId xmlns:p14="http://schemas.microsoft.com/office/powerpoint/2010/main" val="104764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Machine Learning Models Implemented</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Logistic Regression: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 simple, interpretable model used to estimate the probability of a binary outcome.</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Application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Ideal for understanding the impact of individual features on heart failure readmission.</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2. Random Forest: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 ensemble method that builds multiple decision trees and averages their predictions.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Strength: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Provides robust predictions with reduced overfitting and insights into feature importance.</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3. Gradient Boosting: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 ensemble technique that builds models sequentially, where each new model corrects errors made by the previous ones.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Advantage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Known for high accuracy, particularly effective on imbalanced datasets.</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4. Neural </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Network:</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deep learning model that mimics the human brain, capable of capturing complex patterns in data.</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Usage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Applied for its ability to model non-linear relationships in the dataset, though it requires more data and tuning.</a:t>
            </a:r>
          </a:p>
          <a:p>
            <a:pPr marL="342900" lvl="0" indent="-342900">
              <a:lnSpc>
                <a:spcPct val="115000"/>
              </a:lnSpc>
              <a:spcAft>
                <a:spcPts val="800"/>
              </a:spcAft>
              <a:buSzPts val="1000"/>
              <a:buFont typeface="Symbol" panose="05050102010706020507" pitchFamily="18" charset="2"/>
              <a:buChar char=""/>
              <a:tabLst>
                <a:tab pos="457200" algn="l"/>
              </a:tabLs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Justification of Model Choices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Logistic Regression: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Offers simplicity and interpretability, making it useful for understanding the influence of individual features on readmission risk.</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Suitable for binary classification problems like predicting readmission, where transparency in decision-making is crucial.</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2. Random Forest: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Handles high-dimensional data well and reduces overfitting by averaging multiple decision trees.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Ideal for capturing complex interactions between features and providing feature importance insights.</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3. Gradient Boosting: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High accuracy and effectiveness in handling imbalanced datasets by sequentially improving model performance.</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Excellent for capturing subtle patterns in the data that other models might miss, leading to improved prediction accuracy.</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4. Neural Network:</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Capable of modelling complex, non-linear relationships in the data.</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Chosen for its potential to uncover deep patterns, although it requires more data and careful tuning</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nSpc>
                <a:spcPct val="115000"/>
              </a:lnSpc>
              <a:spcAft>
                <a:spcPts val="800"/>
              </a:spcAft>
              <a:buSzPts val="1000"/>
              <a:buFont typeface="Symbol" panose="05050102010706020507" pitchFamily="18" charset="2"/>
              <a:buChar char=""/>
              <a:tabLst>
                <a:tab pos="457200" algn="l"/>
              </a:tabLs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5</a:t>
            </a:fld>
            <a:endParaRPr lang="en-GB"/>
          </a:p>
        </p:txBody>
      </p:sp>
    </p:spTree>
    <p:extLst>
      <p:ext uri="{BB962C8B-B14F-4D97-AF65-F5344CB8AC3E}">
        <p14:creationId xmlns:p14="http://schemas.microsoft.com/office/powerpoint/2010/main" val="362166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Integration of Predictive Models into Streamlit Web Application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Model Integration: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trained machine learning models were seamlessly integrated into a Streamlit web application, enabling real-time predictions of heart failure readmissions.</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application takes patient data as input and uses the models to predict the likelihood of 30-day readmission.</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User Interface Design: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Design Approach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UI was designed with simplicity and usability, catering to healthcare professionals with varying levels of technical expertise.</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Input Forms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Easy-to-use forms allow users to input patient data, such as age, ejection fraction, and serum creatinine levels.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Real-Time Results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The app provides instant predictions and risk scores, enabling quick decision-making.</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Visualization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Results are displayed through intuitive visual aids like bar charts and risk indicators, making the information easily interpretable for clinicians.</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integration makes the predictive tool accessible and actionable in clinical settings, aiding in timely interventions.</a:t>
            </a: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6</a:t>
            </a:fld>
            <a:endParaRPr lang="en-GB"/>
          </a:p>
        </p:txBody>
      </p:sp>
    </p:spTree>
    <p:extLst>
      <p:ext uri="{BB962C8B-B14F-4D97-AF65-F5344CB8AC3E}">
        <p14:creationId xmlns:p14="http://schemas.microsoft.com/office/powerpoint/2010/main" val="263188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Model Performance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Logistic Regression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78%</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Simple, interpretable model.</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Weakness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Less effective with complex, non-linear relationships.</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Random Forest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82%</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Handles non-linear data well and reduces overfitting.</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Weakness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Less interpretable due to the complexity of multiple trees.</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Gradient Boosting</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85%</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High performance with the ability to capture complex patterns.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Weakness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Computationally intensive and prone to overfitting if not carefully tuned.</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Neural Network</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83%</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Strength</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Excellent at capturing non-linear relationships.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Weakness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It requires large datasets and extensive tuning and is less interpretable.</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Each model's performance was evaluated based on accuracy, precision, recall, and AUC-ROC, with Gradient Boosting showing the highest overall accuracy.</a:t>
            </a:r>
          </a:p>
          <a:p>
            <a:pPr>
              <a:lnSpc>
                <a:spcPct val="115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Model Performance Metrics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Accuracy</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Gradient Boosting had the highest accuracy at 85%.</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AUC-ROC</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Gradient Boosting also showed the highest AUC-ROC at 0.88, indicating excellent model discrimination.</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Precision &amp; Recall</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While Gradient Boosting excelled overall, the Neural Network model also showed strong performance, particularly in recall and AUC-ROC, effectively identifying true positives.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F1-Score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Gradient Boosting achieved the best balance between precision and recall, resulting in the highest F1-Score of 0.80.</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These metrics were critical in determining the best model for deployment in the predictive web application.</a:t>
            </a:r>
          </a:p>
          <a:p>
            <a:pPr>
              <a:lnSpc>
                <a:spcPct val="115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Model Comparison and Final Selection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Model Comparison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Logistic Regression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Simple and interpretable, but slightly less accurate compared to other models.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Good baseline model with an AUC-ROC of 0.80.</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Random Forest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Strong performance with an accuracy of 82% and AUC-ROC of 0.85.</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Handles feature importance well and provides robustness to overfitting.</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Gradient Boosting</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Best overall performance with an accuracy of 85% and the highest AUC-ROC of 0.88.</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Excels in capturing complex patterns and interactions between features, leading to superior predictive power.</a:t>
            </a: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Neural Network</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High accuracy (83%) and strong AUC-ROC (0.86).</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Performs well with complex, non-linear relationships but requires more computational resources and is less interpretable.</a:t>
            </a: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Final Model Selection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Chosen Model: Gradient Boosting</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Reason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Gradient Boosting was selected for the final application due to its superior performance across multiple metrics, particularly its high accuracy, precision, recall, and AUC-ROC. Its ability to capture complex relationships in the data made it the most reliable model for predicting heart failure readmissions.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Implementation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This model was integrated into the Streamlit web application, providing healthcare professionals with an accurate and user-friendly tool for assessing readmission risk</a:t>
            </a: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7</a:t>
            </a:fld>
            <a:endParaRPr lang="en-GB"/>
          </a:p>
        </p:txBody>
      </p:sp>
    </p:spTree>
    <p:extLst>
      <p:ext uri="{BB962C8B-B14F-4D97-AF65-F5344CB8AC3E}">
        <p14:creationId xmlns:p14="http://schemas.microsoft.com/office/powerpoint/2010/main" val="386955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Critical Predictors of Heart Failure Readmission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 machine learning models identified several significant predictors that significantly impact the likelihood of heart failure readmission. These key predictors are: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Age</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Older age was consistently identified as a significant predictor, with higher age correlating with an increased risk of readmission.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Ejection Fraction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 lower ejection fraction, which measures the percentage of blood leaving the heart each time it contracts, was strongly associated with higher readmission risk.</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Serum Creatinine</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Elevated serum creatinine levels, indicating potential kidney dysfunction, were a critical predictor of readmission.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Time Since Last Admission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Shorter time intervals between hospital discharges were linked to a higher likelihood of being readmitted, reflecting the severity or recurrence of heart failure.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Presence of Comorbidities (e.g., Diabetes, Hypertension)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Patients with additional health conditions like diabetes or hypertension had a higher risk of readmission, emphasising the role of overall health in predicting outcomes.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Hospital Stay Duration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Longer initial hospital stays were predictive of higher readmission rates, potentially indicating more severe heart failure or complications during the initial admission.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These predictors provide critical insights into patient characteristics that should be closely monitored to reduce the risk of readmission.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 with Existing Theories in the Literature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findings of this dissertation align with several well-established theories in the literature concerning heart failure readmissions: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Age as a Predictor</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Age identification as a significant predictor is consistent with existing studies, which have long established that older patients have a higher risk of readmission due to the natural decline in physiological resilience and multiple comorbidities.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Ejection Fraction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strong association between lower ejection fraction and increased readmission risk is widely supported in cardiology research. This metric is a well-known indicator of heart failure severity, with numerous studies demonstrating its predictive power for adverse outcomes.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Serum Creatinine and Kidney Function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relationship between elevated serum creatinine levels and higher readmission risk aligns with understanding the heart-kidney axis. Impaired kidney function is a common comorbidity in heart failure patients, and its role in exacerbating heart failure has been well-documented.</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Time Since Last Admission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finding that shorter intervals between admissions correlate with higher readmission rates is supported by previous research. This pattern is often associated with unresolved or recurrent issues related to heart failure, underscoring the chronic nature of the disease.</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Comorbidities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impact of comorbidities like diabetes and hypertension on readmission risk is consistent with existing literature. These conditions complicate heart failure management and are known to increase the likelihood of adverse events, including readmissions.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Hospital Stay Duration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Alignment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finding that more extended initial hospital stays predict higher readmission rates aligns with previous research. This often reflects the complexity and severity of the heart failure episode, which can result in a higher likelihood of recurrence or complications post-discharge.</a:t>
            </a: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Contrasts with Existing Theories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While the dissertation's findings largely align with existing theories, some contrasts or nuances can be noted:</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Impact of Specific Comorbidities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Contrast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While general comorbidities were identified as significant, the impact of specific conditions (e.g., atrial fibrillation) varied, which may differ from some studies that highlight certain comorbidities as stronger predictors of readmission. This could reflect differences in population demographics or healthcare systems.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Feature Importance Variation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Contrast</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relative importance of predictors like ejection fraction and serum creatinine might differ slightly from other studies due to different modelling techniques or patient cohorts. For instance, some studies might find biomarkers or socioeconomic factors more critical, depending on the dataset and context.</a:t>
            </a: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Conclusion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Overall, this dissertation's findings strongly align with the established literature on heart failure readmissions. They confirm the significance of well-known predictors while also highlighting the robustness and generalizability of these factors across different populations and methodologies. Any contrasts or variations observed can serve as a basis for further research, potentially offering new insights into managing heart failure patients.</a:t>
            </a: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8</a:t>
            </a:fld>
            <a:endParaRPr lang="en-GB"/>
          </a:p>
        </p:txBody>
      </p:sp>
    </p:spTree>
    <p:extLst>
      <p:ext uri="{BB962C8B-B14F-4D97-AF65-F5344CB8AC3E}">
        <p14:creationId xmlns:p14="http://schemas.microsoft.com/office/powerpoint/2010/main" val="251025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Primary Outcomes of the Project</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Successful Development of Predictive Models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Developed and evaluated multiple machine learning models (Logistic Regression, Random Forest, Gradient Boosting, Neural Network) to predict 30-day readmissions in heart failure patients.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High-Performing Model Selection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Gradient Boosting Model</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was chosen as the final model due to its superior performance, demonstrating the highest accuracy and AUC-ROC compared to other models.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Key Predictors Identified</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Identified significant predictors of heart failure readmission, including age, ejection fraction, serum creatinine, and time since last admission.</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Streamlit Web Application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Successfully integrated the final model into a </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Streamlit web application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providing a user-friendly interface for healthcare professionals to predict readmission risk and make informed decisions.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Clinical Relevance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application and findings can potentially improve patient outcomes by enabling timely interventions and optimising resource allocation in healthcare settings.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These outcomes demonstrate the potential of machine learning in enhancing clinical decision-making and managing heart failure readmissions effectively.</a:t>
            </a:r>
          </a:p>
          <a:p>
            <a:pPr>
              <a:lnSpc>
                <a:spcPct val="115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Significance of Findings for Clinical Practice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Enhanced Decision-Making</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predictive models provide clinicians with a powerful tool to assess the risk of 30-day readmissions in heart failure patients, enabling more informed and proactive decision-making.</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Targeted Interventions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By identifying high-risk patients, healthcare providers can implement targeted interventions, such as closer monitoring, personalized treatment plans, or early follow-up, potentially reducing readmission rates and improving patient outcomes.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Resource Optimization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ability to predict readmissions allows for better allocation of healthcare resources, ensuring that high-risk patients receive the necessary care while reducing unnecessary hospital readmissions, thus lowering healthcare costs.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Integration into Clinical Workflows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deployment of the predictive model through a user-friendly Streamlit web application facilitates its integration into daily clinical workflows, making it accessible and easy for healthcare professionals.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These findings underscore the practical value of using machine learning in clinical settings. They offer a data-driven approach to managing heart failure readmissions that can lead to better patient care and more efficient healthcare delivery.</a:t>
            </a:r>
          </a:p>
          <a:p>
            <a:pPr>
              <a:lnSpc>
                <a:spcPct val="115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9</a:t>
            </a:fld>
            <a:endParaRPr lang="en-GB"/>
          </a:p>
        </p:txBody>
      </p:sp>
    </p:spTree>
    <p:extLst>
      <p:ext uri="{BB962C8B-B14F-4D97-AF65-F5344CB8AC3E}">
        <p14:creationId xmlns:p14="http://schemas.microsoft.com/office/powerpoint/2010/main" val="2787097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Potential Improvements for Future Work</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Refining Models with More Data</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Larger and More Diverse Datasets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Incorporating a larger patient population can improve model generalizability and accuracy. Data from different healthcare institutions or regions would enhance the robustness of the predictions.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Incorporation of Time-Series Data</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Integrating longitudinal data, such as continuous monitoring of vitals or medication adherence, could improve the predictive power of the models by capturing temporal patterns related to readmissions.</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Testing in Real-World Clinical Settings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Pilot Studies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Conducting pilot studies in real-world clinical settings would allow for validation of the model's effectiveness in practice. Feedback from healthcare professionals during these trials could guide further refinements.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User-</a:t>
            </a:r>
            <a:r>
              <a:rPr lang="en-GB" sz="1200" b="1" kern="100" dirty="0" err="1">
                <a:effectLst/>
                <a:latin typeface="Aptos" panose="020B0004020202020204" pitchFamily="34" charset="0"/>
                <a:ea typeface="Aptos" panose="020B0004020202020204" pitchFamily="34" charset="0"/>
                <a:cs typeface="Times New Roman" panose="02020603050405020304" pitchFamily="18" charset="0"/>
              </a:rPr>
              <a:t>Centered</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 Design Iteration</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Engaging with end-users (clinicians, nurses, etc.) to gather feedback on the app’s usability and functionality in actual clinical environments could lead to a more intuitive and efficient tool.</a:t>
            </a:r>
          </a:p>
          <a:p>
            <a:pPr marL="342900" lvl="0" indent="-342900">
              <a:lnSpc>
                <a:spcPct val="115000"/>
              </a:lnSpc>
              <a:spcAft>
                <a:spcPts val="800"/>
              </a:spcAft>
              <a:buFont typeface="+mj-lt"/>
              <a:buAutoNum type="arabicPeriod"/>
              <a:tabLst>
                <a:tab pos="4572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Expanding the Application’s Functionalities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Integration with Electronic Health Records (EHRs)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Enabling seamless integration with existing EHR systems would allow for automatic data input, reducing manual entry and errors and making the tool more convenient for clinicians.</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Personalized Patient Reports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Adding features that generate personalised reports based on their predicted risk factors could help in patient education and engagement, fostering better self-management of their condition.</a:t>
            </a:r>
          </a:p>
          <a:p>
            <a:pPr marL="742950" lvl="1" indent="-285750">
              <a:lnSpc>
                <a:spcPct val="115000"/>
              </a:lnSpc>
              <a:spcAft>
                <a:spcPts val="800"/>
              </a:spcAft>
              <a:buSzPts val="1000"/>
              <a:buFont typeface="Courier New" panose="02070309020205020404" pitchFamily="49" charset="0"/>
              <a:buChar char="o"/>
              <a:tabLst>
                <a:tab pos="914400" algn="l"/>
              </a:tabLst>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Real-Time Alerts and Recommendations</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 Expanding the app to include real-time alerts for high-risk patients and providing actionable clinician recommendations could enhance its utility in preventing readmissions.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These improvements could significantly enhance the predictive models' accuracy, usability, and impact, making them even more valuable tools in managing heart failure readmissions.</a:t>
            </a:r>
          </a:p>
          <a:p>
            <a:pPr marL="0" marR="0" lvl="0" indent="0" algn="l" defTabSz="914400" rtl="0" eaLnBrk="1" fontAlgn="auto" latinLnBrk="0" hangingPunct="1">
              <a:lnSpc>
                <a:spcPct val="115000"/>
              </a:lnSpc>
              <a:spcBef>
                <a:spcPts val="0"/>
              </a:spcBef>
              <a:spcAft>
                <a:spcPts val="800"/>
              </a:spcAft>
              <a:buClrTx/>
              <a:buSzTx/>
              <a:buFontTx/>
              <a:buNone/>
              <a:tabLst/>
              <a:defRPr/>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Future Research Directions - Roadmap</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Data Enhancement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Expand Dataset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Incorporate more diverse and larger datasets for improved generalizability.</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Longitudinal Data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Integrate time-series data to capture trends and improve predictive accuracy.</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2. Model Refinement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Advanced Techniques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Explore more sophisticated machine learning models (e.g., deep learning) to enhance prediction capabilities.</a:t>
            </a:r>
          </a:p>
          <a:p>
            <a:r>
              <a:rPr lang="en-GB" sz="1800" b="1" dirty="0">
                <a:effectLst/>
                <a:latin typeface="Aptos" panose="020B0004020202020204" pitchFamily="34" charset="0"/>
                <a:ea typeface="Aptos" panose="020B0004020202020204" pitchFamily="34" charset="0"/>
                <a:cs typeface="Times New Roman" panose="02020603050405020304" pitchFamily="18" charset="0"/>
              </a:rPr>
              <a:t>Model Ensemble</a:t>
            </a:r>
            <a:r>
              <a:rPr lang="en-GB" sz="1800" dirty="0">
                <a:effectLst/>
                <a:latin typeface="Aptos" panose="020B0004020202020204" pitchFamily="34" charset="0"/>
                <a:ea typeface="Aptos" panose="020B0004020202020204" pitchFamily="34" charset="0"/>
                <a:cs typeface="Times New Roman" panose="02020603050405020304" pitchFamily="18" charset="0"/>
              </a:rPr>
              <a:t>: Combine multiple models to leverage the strengths of each and improve overall performance.</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3. Real-World Testing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Pilot Studies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Implement and evaluate models in real-world clinical settings to assess effectiveness and usability.</a:t>
            </a:r>
          </a:p>
          <a:p>
            <a:r>
              <a:rPr lang="en-GB" sz="1800" b="1" dirty="0">
                <a:effectLst/>
                <a:latin typeface="Aptos" panose="020B0004020202020204" pitchFamily="34" charset="0"/>
                <a:ea typeface="Aptos" panose="020B0004020202020204" pitchFamily="34" charset="0"/>
                <a:cs typeface="Times New Roman" panose="02020603050405020304" pitchFamily="18" charset="0"/>
              </a:rPr>
              <a:t>Feedback Loops</a:t>
            </a:r>
            <a:r>
              <a:rPr lang="en-GB" sz="1800" dirty="0">
                <a:effectLst/>
                <a:latin typeface="Aptos" panose="020B0004020202020204" pitchFamily="34" charset="0"/>
                <a:ea typeface="Aptos" panose="020B0004020202020204" pitchFamily="34" charset="0"/>
                <a:cs typeface="Times New Roman" panose="02020603050405020304" pitchFamily="18" charset="0"/>
              </a:rPr>
              <a:t>: Incorporate clinician and patient feedback for continuous model improvement.</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4. Application Enhancement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EHR Integration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Seamlessly integrate with electronic health records for real-time data processing.</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Personalization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Develop personalized risk assessment reports for patient-specific recommendations.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Alerts &amp; Recommendations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Implement real-time alerts and clinical decision support for high-risk patients.</a:t>
            </a:r>
          </a:p>
          <a:p>
            <a:pPr>
              <a:lnSpc>
                <a:spcPct val="115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5. Broader Application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Multi-condition Prediction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Expand the model's scope to predict readmissions for other chronic conditions.</a:t>
            </a:r>
          </a:p>
          <a:p>
            <a:pPr marL="342900" lvl="0" indent="-342900">
              <a:lnSpc>
                <a:spcPct val="115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Global Deployment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Adapt and validate the tool across different healthcare systems and regions.</a:t>
            </a:r>
          </a:p>
          <a:p>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51A43CB-9903-40D5-8FE4-9171FCB49940}" type="slidenum">
              <a:rPr lang="en-GB" smtClean="0"/>
              <a:t>10</a:t>
            </a:fld>
            <a:endParaRPr lang="en-GB"/>
          </a:p>
        </p:txBody>
      </p:sp>
    </p:spTree>
    <p:extLst>
      <p:ext uri="{BB962C8B-B14F-4D97-AF65-F5344CB8AC3E}">
        <p14:creationId xmlns:p14="http://schemas.microsoft.com/office/powerpoint/2010/main" val="251641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63085782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F186C-94D9-4A9F-A6C4-182FAE33100F}" type="datetimeFigureOut">
              <a:rPr lang="en-GB" smtClean="0"/>
              <a:t>09/09/2024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281199268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384721030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53471810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414554378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379481966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214225282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00120024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73527212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94332242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DF186C-94D9-4A9F-A6C4-182FAE33100F}" type="datetimeFigureOut">
              <a:rPr lang="en-GB" smtClean="0"/>
              <a:t>09/09/2024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1283663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F186C-94D9-4A9F-A6C4-182FAE33100F}" type="datetimeFigureOut">
              <a:rPr lang="en-GB" smtClean="0"/>
              <a:t>09/09/2024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42213310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DF186C-94D9-4A9F-A6C4-182FAE33100F}" type="datetimeFigureOut">
              <a:rPr lang="en-GB" smtClean="0"/>
              <a:t>09/09/2024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346363494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DF186C-94D9-4A9F-A6C4-182FAE33100F}" type="datetimeFigureOut">
              <a:rPr lang="en-GB" smtClean="0"/>
              <a:t>09/09/2024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365983853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F186C-94D9-4A9F-A6C4-182FAE33100F}" type="datetimeFigureOut">
              <a:rPr lang="en-GB" smtClean="0"/>
              <a:t>09/09/2024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401913901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F186C-94D9-4A9F-A6C4-182FAE33100F}" type="datetimeFigureOut">
              <a:rPr lang="en-GB" smtClean="0"/>
              <a:t>09/09/2024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300706509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DF186C-94D9-4A9F-A6C4-182FAE33100F}" type="datetimeFigureOut">
              <a:rPr lang="en-GB" smtClean="0"/>
              <a:t>09/09/2024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82871B-2D2B-49CA-859D-110D15E77363}" type="slidenum">
              <a:rPr lang="en-GB" smtClean="0"/>
              <a:t>‹#›</a:t>
            </a:fld>
            <a:endParaRPr lang="en-GB"/>
          </a:p>
        </p:txBody>
      </p:sp>
    </p:spTree>
    <p:extLst>
      <p:ext uri="{BB962C8B-B14F-4D97-AF65-F5344CB8AC3E}">
        <p14:creationId xmlns:p14="http://schemas.microsoft.com/office/powerpoint/2010/main" val="189810745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DF186C-94D9-4A9F-A6C4-182FAE33100F}" type="datetimeFigureOut">
              <a:rPr lang="en-GB" smtClean="0"/>
              <a:t>09/09/2024</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82871B-2D2B-49CA-859D-110D15E77363}" type="slidenum">
              <a:rPr lang="en-GB" smtClean="0"/>
              <a:t>‹#›</a:t>
            </a:fld>
            <a:endParaRPr lang="en-GB"/>
          </a:p>
        </p:txBody>
      </p:sp>
    </p:spTree>
    <p:extLst>
      <p:ext uri="{BB962C8B-B14F-4D97-AF65-F5344CB8AC3E}">
        <p14:creationId xmlns:p14="http://schemas.microsoft.com/office/powerpoint/2010/main" val="2618637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p:push dir="u"/>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jpeg"/><Relationship Id="rId7"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hyperlink" Target="https://www.next-mobility.de/autonomes-fahren-die-vorteile-von-machine-learning-on-the-edge-a-829618/" TargetMode="External"/><Relationship Id="rId10" Type="http://schemas.microsoft.com/office/2007/relationships/diagramDrawing" Target="../diagrams/drawing1.xml"/><Relationship Id="rId4" Type="http://schemas.openxmlformats.org/officeDocument/2006/relationships/image" Target="../media/image3.jp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8689088-E8EA-4B0D-9DF5-6503E5538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690B3B91-59FA-408F-A060-4A5642F58B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93" name="Freeform 6">
              <a:extLst>
                <a:ext uri="{FF2B5EF4-FFF2-40B4-BE49-F238E27FC236}">
                  <a16:creationId xmlns:a16="http://schemas.microsoft.com/office/drawing/2014/main" id="{8858380C-1240-4374-A31F-4278225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89" name="Freeform 7">
              <a:extLst>
                <a:ext uri="{FF2B5EF4-FFF2-40B4-BE49-F238E27FC236}">
                  <a16:creationId xmlns:a16="http://schemas.microsoft.com/office/drawing/2014/main" id="{642672F0-8EDE-42F0-944E-D262890D1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95" name="Freeform 8">
              <a:extLst>
                <a:ext uri="{FF2B5EF4-FFF2-40B4-BE49-F238E27FC236}">
                  <a16:creationId xmlns:a16="http://schemas.microsoft.com/office/drawing/2014/main" id="{254BC2E7-552E-4779-9D00-E3A091292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96" name="Freeform 9">
              <a:extLst>
                <a:ext uri="{FF2B5EF4-FFF2-40B4-BE49-F238E27FC236}">
                  <a16:creationId xmlns:a16="http://schemas.microsoft.com/office/drawing/2014/main" id="{BFBE2397-6D4D-4BFA-91A5-867C902EE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97" name="Freeform 10">
              <a:extLst>
                <a:ext uri="{FF2B5EF4-FFF2-40B4-BE49-F238E27FC236}">
                  <a16:creationId xmlns:a16="http://schemas.microsoft.com/office/drawing/2014/main" id="{400B3F5B-0BB3-42F2-8DAE-82D0FA758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98" name="Freeform 11">
              <a:extLst>
                <a:ext uri="{FF2B5EF4-FFF2-40B4-BE49-F238E27FC236}">
                  <a16:creationId xmlns:a16="http://schemas.microsoft.com/office/drawing/2014/main" id="{AEA6C096-5021-4A6C-B25B-C3DECB2B6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68283536-96DA-8B12-1495-CB51B85D9E43}"/>
              </a:ext>
            </a:extLst>
          </p:cNvPr>
          <p:cNvSpPr>
            <a:spLocks noGrp="1"/>
          </p:cNvSpPr>
          <p:nvPr>
            <p:ph type="title"/>
          </p:nvPr>
        </p:nvSpPr>
        <p:spPr>
          <a:xfrm>
            <a:off x="4056063" y="685800"/>
            <a:ext cx="7446961" cy="1752599"/>
          </a:xfrm>
          <a:scene3d>
            <a:camera prst="orthographicFront">
              <a:rot lat="0" lon="0" rev="0"/>
            </a:camera>
            <a:lightRig rig="soft" dir="t">
              <a:rot lat="0" lon="0" rev="0"/>
            </a:lightRig>
          </a:scene3d>
        </p:spPr>
        <p:style>
          <a:lnRef idx="0">
            <a:scrgbClr r="0" g="0" b="0"/>
          </a:lnRef>
          <a:fillRef idx="0">
            <a:scrgbClr r="0" g="0" b="0"/>
          </a:fillRef>
          <a:effectRef idx="0">
            <a:scrgbClr r="0" g="0" b="0"/>
          </a:effectRef>
          <a:fontRef idx="minor">
            <a:schemeClr val="lt1"/>
          </a:fontRef>
        </p:style>
        <p:txBody>
          <a:bodyPr>
            <a:normAutofit/>
          </a:bodyPr>
          <a:lstStyle/>
          <a:p>
            <a:pPr>
              <a:lnSpc>
                <a:spcPct val="90000"/>
              </a:lnSpc>
            </a:pPr>
            <a:br>
              <a:rPr lang="en-GB" kern="100">
                <a:effectLst/>
                <a:latin typeface="Trebuchet MS" panose="020B0603020202020204" pitchFamily="34" charset="0"/>
                <a:ea typeface="Aptos" panose="020B0004020202020204" pitchFamily="34" charset="0"/>
                <a:cs typeface="Times New Roman" panose="02020603050405020304" pitchFamily="18" charset="0"/>
              </a:rPr>
            </a:br>
            <a:br>
              <a:rPr lang="en-GB" kern="100">
                <a:effectLst/>
                <a:latin typeface="Trebuchet MS" panose="020B0603020202020204" pitchFamily="34" charset="0"/>
                <a:ea typeface="Aptos" panose="020B0004020202020204" pitchFamily="34" charset="0"/>
                <a:cs typeface="Times New Roman" panose="02020603050405020304" pitchFamily="18" charset="0"/>
              </a:rPr>
            </a:br>
            <a:endParaRPr lang="en-GB"/>
          </a:p>
        </p:txBody>
      </p:sp>
      <p:pic>
        <p:nvPicPr>
          <p:cNvPr id="8" name="Picture 7" descr="Back photo of a graduate with a cap on">
            <a:extLst>
              <a:ext uri="{FF2B5EF4-FFF2-40B4-BE49-F238E27FC236}">
                <a16:creationId xmlns:a16="http://schemas.microsoft.com/office/drawing/2014/main" id="{729DED7A-B8BF-EF24-0523-AE418F6877C8}"/>
              </a:ext>
            </a:extLst>
          </p:cNvPr>
          <p:cNvPicPr>
            <a:picLocks noChangeAspect="1"/>
          </p:cNvPicPr>
          <p:nvPr/>
        </p:nvPicPr>
        <p:blipFill>
          <a:blip r:embed="rId3">
            <a:extLst>
              <a:ext uri="{28A0092B-C50C-407E-A947-70E740481C1C}">
                <a14:useLocalDpi xmlns:a14="http://schemas.microsoft.com/office/drawing/2010/main" val="0"/>
              </a:ext>
            </a:extLst>
          </a:blip>
          <a:srcRect l="21660" r="37936"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4" name="Picture 3" descr="A blue circuit board with a brain and numbers&#10;&#10;Description automatically generated">
            <a:extLst>
              <a:ext uri="{FF2B5EF4-FFF2-40B4-BE49-F238E27FC236}">
                <a16:creationId xmlns:a16="http://schemas.microsoft.com/office/drawing/2014/main" id="{59A666DB-C7C3-1EF7-F899-7AC9871823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3577" r="2422" b="1"/>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useBgFill="1">
        <p:nvSpPr>
          <p:cNvPr id="100" name="Rectangle 99">
            <a:extLst>
              <a:ext uri="{FF2B5EF4-FFF2-40B4-BE49-F238E27FC236}">
                <a16:creationId xmlns:a16="http://schemas.microsoft.com/office/drawing/2014/main" id="{61CA6EE3-50AE-4068-8444-C8B685F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
            <a:off x="-37177" y="5044766"/>
            <a:ext cx="238625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5" name="Content Placeholder 2">
            <a:extLst>
              <a:ext uri="{FF2B5EF4-FFF2-40B4-BE49-F238E27FC236}">
                <a16:creationId xmlns:a16="http://schemas.microsoft.com/office/drawing/2014/main" id="{42BCB0BA-FE5D-0881-823D-19AC4DCA48DF}"/>
              </a:ext>
            </a:extLst>
          </p:cNvPr>
          <p:cNvGraphicFramePr>
            <a:graphicFrameLocks noGrp="1"/>
          </p:cNvGraphicFramePr>
          <p:nvPr>
            <p:ph idx="1"/>
            <p:extLst>
              <p:ext uri="{D42A27DB-BD31-4B8C-83A1-F6EECF244321}">
                <p14:modId xmlns:p14="http://schemas.microsoft.com/office/powerpoint/2010/main" val="732540882"/>
              </p:ext>
            </p:extLst>
          </p:nvPr>
        </p:nvGraphicFramePr>
        <p:xfrm>
          <a:off x="4056062" y="2666999"/>
          <a:ext cx="7446961" cy="31242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36484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pointing on a map">
            <a:extLst>
              <a:ext uri="{FF2B5EF4-FFF2-40B4-BE49-F238E27FC236}">
                <a16:creationId xmlns:a16="http://schemas.microsoft.com/office/drawing/2014/main" id="{E7968D54-15E7-F768-AB14-4684B4B7ABAB}"/>
              </a:ext>
            </a:extLst>
          </p:cNvPr>
          <p:cNvPicPr>
            <a:picLocks noChangeAspect="1"/>
          </p:cNvPicPr>
          <p:nvPr/>
        </p:nvPicPr>
        <p:blipFill>
          <a:blip r:embed="rId3"/>
          <a:srcRect r="5882" b="-1"/>
          <a:stretch/>
        </p:blipFill>
        <p:spPr>
          <a:xfrm>
            <a:off x="5192486" y="10"/>
            <a:ext cx="6999512" cy="6857990"/>
          </a:xfrm>
          <a:prstGeom prst="rect">
            <a:avLst/>
          </a:prstGeom>
        </p:spPr>
      </p:pic>
      <p:sp>
        <p:nvSpPr>
          <p:cNvPr id="2" name="Title 1">
            <a:extLst>
              <a:ext uri="{FF2B5EF4-FFF2-40B4-BE49-F238E27FC236}">
                <a16:creationId xmlns:a16="http://schemas.microsoft.com/office/drawing/2014/main" id="{CF5E82CE-929B-17C8-8890-251A1CF4547D}"/>
              </a:ext>
            </a:extLst>
          </p:cNvPr>
          <p:cNvSpPr>
            <a:spLocks noGrp="1"/>
          </p:cNvSpPr>
          <p:nvPr>
            <p:ph type="title"/>
          </p:nvPr>
        </p:nvSpPr>
        <p:spPr>
          <a:xfrm>
            <a:off x="838200" y="365125"/>
            <a:ext cx="3822189" cy="1899912"/>
          </a:xfrm>
        </p:spPr>
        <p:txBody>
          <a:bodyPr>
            <a:normAutofit fontScale="90000"/>
          </a:bodyPr>
          <a:lstStyle/>
          <a:p>
            <a:r>
              <a:rPr lang="en-GB" sz="3700"/>
              <a:t>               </a:t>
            </a:r>
            <a:r>
              <a:rPr lang="en-GB" sz="3100" b="1">
                <a:latin typeface="Trebuchet MS" panose="020B0603020202020204" pitchFamily="34" charset="0"/>
              </a:rPr>
              <a:t>Future work</a:t>
            </a:r>
            <a:br>
              <a:rPr lang="en-GB" sz="3700"/>
            </a:br>
            <a:br>
              <a:rPr lang="en-GB" sz="3700"/>
            </a:br>
            <a:endParaRPr lang="en-GB" sz="3700" dirty="0"/>
          </a:p>
        </p:txBody>
      </p:sp>
      <p:sp>
        <p:nvSpPr>
          <p:cNvPr id="3" name="Content Placeholder 2">
            <a:extLst>
              <a:ext uri="{FF2B5EF4-FFF2-40B4-BE49-F238E27FC236}">
                <a16:creationId xmlns:a16="http://schemas.microsoft.com/office/drawing/2014/main" id="{BD5078B4-5B66-2A4E-FAD8-9BA0B4BD96C9}"/>
              </a:ext>
            </a:extLst>
          </p:cNvPr>
          <p:cNvSpPr>
            <a:spLocks noGrp="1"/>
          </p:cNvSpPr>
          <p:nvPr>
            <p:ph idx="1"/>
          </p:nvPr>
        </p:nvSpPr>
        <p:spPr>
          <a:xfrm>
            <a:off x="1447799" y="1752600"/>
            <a:ext cx="3212589" cy="4424363"/>
          </a:xfrm>
        </p:spPr>
        <p:txBody>
          <a:bodyPr>
            <a:normAutofit/>
          </a:bodyPr>
          <a:lstStyle/>
          <a:p>
            <a:pPr marL="0" indent="0">
              <a:buNone/>
            </a:pPr>
            <a:endParaRPr lang="en-GB" sz="1900" kern="100">
              <a:effectLst/>
              <a:latin typeface="Trebuchet MS" panose="020B0603020202020204" pitchFamily="34" charset="0"/>
              <a:ea typeface="Aptos" panose="020B0004020202020204" pitchFamily="34" charset="0"/>
              <a:cs typeface="Times New Roman" panose="02020603050405020304" pitchFamily="18" charset="0"/>
            </a:endParaRPr>
          </a:p>
          <a:p>
            <a:pPr marL="0" indent="0">
              <a:buNone/>
            </a:pPr>
            <a:r>
              <a:rPr lang="en-GB" sz="1900" kern="100">
                <a:effectLst/>
                <a:latin typeface="Trebuchet MS" panose="020B0603020202020204" pitchFamily="34" charset="0"/>
                <a:ea typeface="Aptos" panose="020B0004020202020204" pitchFamily="34" charset="0"/>
                <a:cs typeface="Times New Roman" panose="02020603050405020304" pitchFamily="18" charset="0"/>
              </a:rPr>
              <a:t>Potential Improvements for Future Work:</a:t>
            </a:r>
          </a:p>
          <a:p>
            <a:pPr marL="0" indent="0">
              <a:buNone/>
            </a:pPr>
            <a:endParaRPr lang="en-GB" sz="1900" kern="100">
              <a:effectLst/>
              <a:latin typeface="Trebuchet MS" panose="020B0603020202020204" pitchFamily="34" charset="0"/>
              <a:ea typeface="Aptos" panose="020B0004020202020204" pitchFamily="34" charset="0"/>
              <a:cs typeface="Times New Roman" panose="02020603050405020304" pitchFamily="18" charset="0"/>
            </a:endParaRPr>
          </a:p>
          <a:p>
            <a:r>
              <a:rPr lang="en-GB" sz="1900">
                <a:effectLst/>
                <a:latin typeface="Trebuchet MS" panose="020B0603020202020204" pitchFamily="34" charset="0"/>
                <a:ea typeface="Aptos" panose="020B0004020202020204" pitchFamily="34" charset="0"/>
                <a:cs typeface="Times New Roman" panose="02020603050405020304" pitchFamily="18" charset="0"/>
              </a:rPr>
              <a:t>Refining Models with More Data</a:t>
            </a:r>
            <a:endParaRPr lang="en-GB" sz="1900" kern="100">
              <a:latin typeface="Trebuchet MS" panose="020B0603020202020204" pitchFamily="34" charset="0"/>
              <a:ea typeface="Aptos" panose="020B0004020202020204" pitchFamily="34" charset="0"/>
              <a:cs typeface="Times New Roman" panose="02020603050405020304" pitchFamily="18" charset="0"/>
            </a:endParaRPr>
          </a:p>
          <a:p>
            <a:r>
              <a:rPr lang="en-GB" sz="1900">
                <a:effectLst/>
                <a:latin typeface="Trebuchet MS" panose="020B0603020202020204" pitchFamily="34" charset="0"/>
                <a:ea typeface="Aptos" panose="020B0004020202020204" pitchFamily="34" charset="0"/>
                <a:cs typeface="Times New Roman" panose="02020603050405020304" pitchFamily="18" charset="0"/>
              </a:rPr>
              <a:t>Testing in Real-World Clinical Settings</a:t>
            </a:r>
            <a:endParaRPr lang="en-GB" sz="1900" kern="100">
              <a:effectLst/>
              <a:latin typeface="Trebuchet MS" panose="020B0603020202020204" pitchFamily="34" charset="0"/>
              <a:ea typeface="Aptos" panose="020B0004020202020204" pitchFamily="34" charset="0"/>
              <a:cs typeface="Times New Roman" panose="02020603050405020304" pitchFamily="18" charset="0"/>
            </a:endParaRPr>
          </a:p>
          <a:p>
            <a:r>
              <a:rPr lang="en-GB" sz="1900" kern="100">
                <a:effectLst/>
                <a:latin typeface="Trebuchet MS" panose="020B0603020202020204" pitchFamily="34" charset="0"/>
                <a:ea typeface="Aptos" panose="020B0004020202020204" pitchFamily="34" charset="0"/>
                <a:cs typeface="Times New Roman" panose="02020603050405020304" pitchFamily="18" charset="0"/>
              </a:rPr>
              <a:t>Expanding the Application’s Functionalities:</a:t>
            </a:r>
          </a:p>
          <a:p>
            <a:endParaRPr lang="en-GB" sz="19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GB" sz="1900" dirty="0">
              <a:effectLst/>
            </a:endParaRPr>
          </a:p>
        </p:txBody>
      </p:sp>
    </p:spTree>
    <p:extLst>
      <p:ext uri="{BB962C8B-B14F-4D97-AF65-F5344CB8AC3E}">
        <p14:creationId xmlns:p14="http://schemas.microsoft.com/office/powerpoint/2010/main" val="33455703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48631-2E6E-94FB-4E6A-9A6081AA9692}"/>
              </a:ext>
            </a:extLst>
          </p:cNvPr>
          <p:cNvSpPr>
            <a:spLocks noGrp="1"/>
          </p:cNvSpPr>
          <p:nvPr>
            <p:ph type="title"/>
          </p:nvPr>
        </p:nvSpPr>
        <p:spPr/>
        <p:txBody>
          <a:bodyPr/>
          <a:lstStyle/>
          <a:p>
            <a:r>
              <a:rPr lang="en-GB" b="1" dirty="0">
                <a:latin typeface="Trebuchet MS" panose="020B0603020202020204" pitchFamily="34" charset="0"/>
              </a:rPr>
              <a:t>Thank you, and Questions</a:t>
            </a:r>
          </a:p>
        </p:txBody>
      </p:sp>
      <p:sp>
        <p:nvSpPr>
          <p:cNvPr id="5" name="Content Placeholder 4">
            <a:extLst>
              <a:ext uri="{FF2B5EF4-FFF2-40B4-BE49-F238E27FC236}">
                <a16:creationId xmlns:a16="http://schemas.microsoft.com/office/drawing/2014/main" id="{BD9406EB-7FEA-5C59-8152-33874411DAC8}"/>
              </a:ext>
            </a:extLst>
          </p:cNvPr>
          <p:cNvSpPr>
            <a:spLocks noGrp="1"/>
          </p:cNvSpPr>
          <p:nvPr>
            <p:ph idx="1"/>
          </p:nvPr>
        </p:nvSpPr>
        <p:spPr/>
        <p:txBody>
          <a:bodyPr/>
          <a:lstStyle/>
          <a:p>
            <a:endParaRPr lang="en-GB" dirty="0">
              <a:effectLst/>
            </a:endParaRPr>
          </a:p>
          <a:p>
            <a:endParaRPr lang="en-GB" dirty="0"/>
          </a:p>
        </p:txBody>
      </p:sp>
      <mc:AlternateContent xmlns:mc="http://schemas.openxmlformats.org/markup-compatibility/2006">
        <mc:Choice xmlns:am3d="http://schemas.microsoft.com/office/drawing/2017/model3d" Requires="am3d">
          <p:graphicFrame>
            <p:nvGraphicFramePr>
              <p:cNvPr id="6" name="3D Model 5" descr="Red Question mark">
                <a:extLst>
                  <a:ext uri="{FF2B5EF4-FFF2-40B4-BE49-F238E27FC236}">
                    <a16:creationId xmlns:a16="http://schemas.microsoft.com/office/drawing/2014/main" id="{252DA9A1-7758-B45E-BBAC-38876B35C4EC}"/>
                  </a:ext>
                </a:extLst>
              </p:cNvPr>
              <p:cNvGraphicFramePr>
                <a:graphicFrameLocks noChangeAspect="1"/>
              </p:cNvGraphicFramePr>
              <p:nvPr>
                <p:extLst>
                  <p:ext uri="{D42A27DB-BD31-4B8C-83A1-F6EECF244321}">
                    <p14:modId xmlns:p14="http://schemas.microsoft.com/office/powerpoint/2010/main" val="3757846831"/>
                  </p:ext>
                </p:extLst>
              </p:nvPr>
            </p:nvGraphicFramePr>
            <p:xfrm>
              <a:off x="4900695" y="2258332"/>
              <a:ext cx="2760718" cy="4234543"/>
            </p:xfrm>
            <a:graphic>
              <a:graphicData uri="http://schemas.microsoft.com/office/drawing/2017/model3d">
                <am3d:model3d r:embed="rId2">
                  <am3d:spPr>
                    <a:xfrm>
                      <a:off x="0" y="0"/>
                      <a:ext cx="2760718" cy="4234543"/>
                    </a:xfrm>
                    <a:prstGeom prst="rect">
                      <a:avLst/>
                    </a:prstGeom>
                    <a:solidFill>
                      <a:schemeClr val="accent1">
                        <a:lumMod val="60000"/>
                        <a:lumOff val="40000"/>
                      </a:schemeClr>
                    </a:solidFill>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79211" ay="-605670" az="-49040"/>
                    <am3d:postTrans dx="0" dy="0" dz="0"/>
                  </am3d:trans>
                  <am3d:raster rName="Office3DRenderer" rVer="16.0.8326">
                    <am3d:blip r:embed="rId3"/>
                  </am3d:raster>
                  <am3d:objViewport viewportSz="5115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Question mark">
                <a:extLst>
                  <a:ext uri="{FF2B5EF4-FFF2-40B4-BE49-F238E27FC236}">
                    <a16:creationId xmlns:a16="http://schemas.microsoft.com/office/drawing/2014/main" id="{252DA9A1-7758-B45E-BBAC-38876B35C4EC}"/>
                  </a:ext>
                </a:extLst>
              </p:cNvPr>
              <p:cNvPicPr>
                <a:picLocks noGrp="1" noRot="1" noChangeAspect="1" noMove="1" noResize="1" noEditPoints="1" noAdjustHandles="1" noChangeArrowheads="1" noChangeShapeType="1" noCrop="1"/>
              </p:cNvPicPr>
              <p:nvPr/>
            </p:nvPicPr>
            <p:blipFill>
              <a:blip r:embed="rId3"/>
              <a:stretch>
                <a:fillRect/>
              </a:stretch>
            </p:blipFill>
            <p:spPr>
              <a:xfrm>
                <a:off x="4900695" y="2258332"/>
                <a:ext cx="2760718" cy="4234543"/>
              </a:xfrm>
              <a:prstGeom prst="rect">
                <a:avLst/>
              </a:prstGeom>
              <a:solidFill>
                <a:schemeClr val="accent1">
                  <a:lumMod val="60000"/>
                  <a:lumOff val="40000"/>
                </a:schemeClr>
              </a:solidFill>
            </p:spPr>
          </p:pic>
        </mc:Fallback>
      </mc:AlternateContent>
    </p:spTree>
    <p:extLst>
      <p:ext uri="{BB962C8B-B14F-4D97-AF65-F5344CB8AC3E}">
        <p14:creationId xmlns:p14="http://schemas.microsoft.com/office/powerpoint/2010/main" val="12759121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F1B8-17B6-ECB6-DEDE-7D1EA56D9FE9}"/>
              </a:ext>
            </a:extLst>
          </p:cNvPr>
          <p:cNvSpPr>
            <a:spLocks noGrp="1"/>
          </p:cNvSpPr>
          <p:nvPr>
            <p:ph type="ctrTitle"/>
          </p:nvPr>
        </p:nvSpPr>
        <p:spPr>
          <a:xfrm>
            <a:off x="2928400" y="141515"/>
            <a:ext cx="6139399" cy="838200"/>
          </a:xfrm>
        </p:spPr>
        <p:txBody>
          <a:bodyPr>
            <a:normAutofit fontScale="90000"/>
          </a:bodyPr>
          <a:lstStyle/>
          <a:p>
            <a:r>
              <a:rPr lang="en-GB" dirty="0"/>
              <a:t>   References</a:t>
            </a:r>
          </a:p>
        </p:txBody>
      </p:sp>
      <p:sp>
        <p:nvSpPr>
          <p:cNvPr id="3" name="Subtitle 2">
            <a:extLst>
              <a:ext uri="{FF2B5EF4-FFF2-40B4-BE49-F238E27FC236}">
                <a16:creationId xmlns:a16="http://schemas.microsoft.com/office/drawing/2014/main" id="{A95E01A4-DCC0-B527-660D-A7B4410274A5}"/>
              </a:ext>
            </a:extLst>
          </p:cNvPr>
          <p:cNvSpPr>
            <a:spLocks noGrp="1"/>
          </p:cNvSpPr>
          <p:nvPr>
            <p:ph type="subTitle" idx="1"/>
          </p:nvPr>
        </p:nvSpPr>
        <p:spPr>
          <a:xfrm>
            <a:off x="4343400" y="870857"/>
            <a:ext cx="7685314" cy="4855029"/>
          </a:xfrm>
        </p:spPr>
        <p:txBody>
          <a:bodyPr>
            <a:normAutofit fontScale="40000" lnSpcReduction="20000"/>
          </a:bodyPr>
          <a:lstStyle/>
          <a:p>
            <a:pPr algn="l">
              <a:lnSpc>
                <a:spcPct val="170000"/>
              </a:lnSpc>
            </a:pPr>
            <a:br>
              <a:rPr lang="en-GB" sz="2400" dirty="0">
                <a:latin typeface="Trebuchet MS" panose="020B0603020202020204" pitchFamily="34" charset="0"/>
              </a:rPr>
            </a:br>
            <a:r>
              <a:rPr lang="en-GB" sz="2400" dirty="0">
                <a:latin typeface="Trebuchet MS" panose="020B0603020202020204" pitchFamily="34" charset="0"/>
              </a:rPr>
              <a:t>- Bauer, H. and Schull, R., 2021. </a:t>
            </a:r>
            <a:r>
              <a:rPr lang="en-GB" sz="2400" i="1" dirty="0">
                <a:latin typeface="Trebuchet MS" panose="020B0603020202020204" pitchFamily="34" charset="0"/>
              </a:rPr>
              <a:t>Introduction to Machine Learning for Healthcare.</a:t>
            </a:r>
            <a:r>
              <a:rPr lang="en-GB" sz="2400" dirty="0">
                <a:latin typeface="Trebuchet MS" panose="020B0603020202020204" pitchFamily="34" charset="0"/>
              </a:rPr>
              <a:t> New York: Springer.</a:t>
            </a:r>
            <a:br>
              <a:rPr lang="en-GB" sz="2400" dirty="0">
                <a:latin typeface="Trebuchet MS" panose="020B0603020202020204" pitchFamily="34" charset="0"/>
              </a:rPr>
            </a:br>
            <a:r>
              <a:rPr lang="en-GB" sz="2400" dirty="0">
                <a:latin typeface="Trebuchet MS" panose="020B0603020202020204" pitchFamily="34" charset="0"/>
              </a:rPr>
              <a:t>- Chaudhry, S.I., </a:t>
            </a:r>
            <a:r>
              <a:rPr lang="en-GB" sz="2400" dirty="0" err="1">
                <a:latin typeface="Trebuchet MS" panose="020B0603020202020204" pitchFamily="34" charset="0"/>
              </a:rPr>
              <a:t>Mattera</a:t>
            </a:r>
            <a:r>
              <a:rPr lang="en-GB" sz="2400" dirty="0">
                <a:latin typeface="Trebuchet MS" panose="020B0603020202020204" pitchFamily="34" charset="0"/>
              </a:rPr>
              <a:t>, J.A., Curtis, J.P., </a:t>
            </a:r>
            <a:r>
              <a:rPr lang="en-GB" sz="2400" dirty="0" err="1">
                <a:latin typeface="Trebuchet MS" panose="020B0603020202020204" pitchFamily="34" charset="0"/>
              </a:rPr>
              <a:t>Spertus</a:t>
            </a:r>
            <a:r>
              <a:rPr lang="en-GB" sz="2400" dirty="0">
                <a:latin typeface="Trebuchet MS" panose="020B0603020202020204" pitchFamily="34" charset="0"/>
              </a:rPr>
              <a:t>, J.A., Herrin, J., Lin, Z., and </a:t>
            </a:r>
            <a:r>
              <a:rPr lang="en-GB" sz="2400" dirty="0" err="1">
                <a:latin typeface="Trebuchet MS" panose="020B0603020202020204" pitchFamily="34" charset="0"/>
              </a:rPr>
              <a:t>Krumholz</a:t>
            </a:r>
            <a:r>
              <a:rPr lang="en-GB" sz="2400" dirty="0">
                <a:latin typeface="Trebuchet MS" panose="020B0603020202020204" pitchFamily="34" charset="0"/>
              </a:rPr>
              <a:t>, H.M., 2010. </a:t>
            </a:r>
            <a:r>
              <a:rPr lang="en-GB" sz="2400" i="1" dirty="0">
                <a:latin typeface="Trebuchet MS" panose="020B0603020202020204" pitchFamily="34" charset="0"/>
              </a:rPr>
              <a:t>Telemonitoring in patients with heart failure.</a:t>
            </a:r>
            <a:r>
              <a:rPr lang="en-GB" sz="2400" dirty="0">
                <a:latin typeface="Trebuchet MS" panose="020B0603020202020204" pitchFamily="34" charset="0"/>
              </a:rPr>
              <a:t> New England Journal of Medicine, 363(24), pp.2301-2309.</a:t>
            </a:r>
            <a:br>
              <a:rPr lang="en-GB" sz="2400" dirty="0">
                <a:latin typeface="Trebuchet MS" panose="020B0603020202020204" pitchFamily="34" charset="0"/>
              </a:rPr>
            </a:br>
            <a:r>
              <a:rPr lang="en-GB" sz="2400" dirty="0">
                <a:latin typeface="Trebuchet MS" panose="020B0603020202020204" pitchFamily="34" charset="0"/>
              </a:rPr>
              <a:t>- Goldstein, B.A., </a:t>
            </a:r>
            <a:r>
              <a:rPr lang="en-GB" sz="2400" dirty="0" err="1">
                <a:latin typeface="Trebuchet MS" panose="020B0603020202020204" pitchFamily="34" charset="0"/>
              </a:rPr>
              <a:t>Navar</a:t>
            </a:r>
            <a:r>
              <a:rPr lang="en-GB" sz="2400" dirty="0">
                <a:latin typeface="Trebuchet MS" panose="020B0603020202020204" pitchFamily="34" charset="0"/>
              </a:rPr>
              <a:t>, A.M., Carter, R.E. and </a:t>
            </a:r>
            <a:r>
              <a:rPr lang="en-GB" sz="2400" dirty="0" err="1">
                <a:latin typeface="Trebuchet MS" panose="020B0603020202020204" pitchFamily="34" charset="0"/>
              </a:rPr>
              <a:t>Pencina</a:t>
            </a:r>
            <a:r>
              <a:rPr lang="en-GB" sz="2400" dirty="0">
                <a:latin typeface="Trebuchet MS" panose="020B0603020202020204" pitchFamily="34" charset="0"/>
              </a:rPr>
              <a:t>, M.J., 2017. </a:t>
            </a:r>
            <a:r>
              <a:rPr lang="en-GB" sz="2400" i="1" dirty="0">
                <a:latin typeface="Trebuchet MS" panose="020B0603020202020204" pitchFamily="34" charset="0"/>
              </a:rPr>
              <a:t>Statistical learning applied to electronic health records: a systematic review.</a:t>
            </a:r>
            <a:r>
              <a:rPr lang="en-GB" sz="2400" dirty="0">
                <a:latin typeface="Trebuchet MS" panose="020B0603020202020204" pitchFamily="34" charset="0"/>
              </a:rPr>
              <a:t> Journal of the American Medical Informatics Association, 24(3), pp.512-523.</a:t>
            </a:r>
            <a:br>
              <a:rPr lang="en-GB" sz="2400" dirty="0">
                <a:latin typeface="Trebuchet MS" panose="020B0603020202020204" pitchFamily="34" charset="0"/>
              </a:rPr>
            </a:br>
            <a:r>
              <a:rPr lang="en-GB" sz="2400" dirty="0">
                <a:latin typeface="Trebuchet MS" panose="020B0603020202020204" pitchFamily="34" charset="0"/>
              </a:rPr>
              <a:t>- Hastie, T., </a:t>
            </a:r>
            <a:r>
              <a:rPr lang="en-GB" sz="2400" dirty="0" err="1">
                <a:latin typeface="Trebuchet MS" panose="020B0603020202020204" pitchFamily="34" charset="0"/>
              </a:rPr>
              <a:t>Tibshirani</a:t>
            </a:r>
            <a:r>
              <a:rPr lang="en-GB" sz="2400" dirty="0">
                <a:latin typeface="Trebuchet MS" panose="020B0603020202020204" pitchFamily="34" charset="0"/>
              </a:rPr>
              <a:t>, R. and Friedman, J., 2009. </a:t>
            </a:r>
            <a:r>
              <a:rPr lang="en-GB" sz="2400" i="1" dirty="0">
                <a:latin typeface="Trebuchet MS" panose="020B0603020202020204" pitchFamily="34" charset="0"/>
              </a:rPr>
              <a:t>The Elements of Statistical Learning: Data Mining, Inference, and Prediction.</a:t>
            </a:r>
            <a:r>
              <a:rPr lang="en-GB" sz="2400" dirty="0">
                <a:latin typeface="Trebuchet MS" panose="020B0603020202020204" pitchFamily="34" charset="0"/>
              </a:rPr>
              <a:t> 2nd ed. New York: Springer.</a:t>
            </a:r>
            <a:br>
              <a:rPr lang="en-GB" sz="2400" dirty="0">
                <a:latin typeface="Trebuchet MS" panose="020B0603020202020204" pitchFamily="34" charset="0"/>
              </a:rPr>
            </a:br>
            <a:r>
              <a:rPr lang="en-GB" sz="2400" dirty="0">
                <a:latin typeface="Trebuchet MS" panose="020B0603020202020204" pitchFamily="34" charset="0"/>
              </a:rPr>
              <a:t>- Le, T.T., and McLachlan, G.J., 2022. </a:t>
            </a:r>
            <a:r>
              <a:rPr lang="en-GB" sz="2400" i="1" dirty="0">
                <a:latin typeface="Trebuchet MS" panose="020B0603020202020204" pitchFamily="34" charset="0"/>
              </a:rPr>
              <a:t>Boosting methods for nonlinear classification in the presence of missing data.</a:t>
            </a:r>
            <a:r>
              <a:rPr lang="en-GB" sz="2400" dirty="0">
                <a:latin typeface="Trebuchet MS" panose="020B0603020202020204" pitchFamily="34" charset="0"/>
              </a:rPr>
              <a:t> Computational Statistics &amp; Data Analysis, 158, p.107207.</a:t>
            </a:r>
            <a:br>
              <a:rPr lang="en-GB" sz="2400" dirty="0">
                <a:latin typeface="Trebuchet MS" panose="020B0603020202020204" pitchFamily="34" charset="0"/>
              </a:rPr>
            </a:br>
            <a:r>
              <a:rPr lang="en-GB" sz="2400" dirty="0">
                <a:latin typeface="Trebuchet MS" panose="020B0603020202020204" pitchFamily="34" charset="0"/>
              </a:rPr>
              <a:t>- Nguyen, Q.H., 2020. </a:t>
            </a:r>
            <a:r>
              <a:rPr lang="en-GB" sz="2400" i="1" dirty="0">
                <a:latin typeface="Trebuchet MS" panose="020B0603020202020204" pitchFamily="34" charset="0"/>
              </a:rPr>
              <a:t>Application of machine learning models in heart failure prediction.</a:t>
            </a:r>
            <a:r>
              <a:rPr lang="en-GB" sz="2400" dirty="0">
                <a:latin typeface="Trebuchet MS" panose="020B0603020202020204" pitchFamily="34" charset="0"/>
              </a:rPr>
              <a:t> Journal of Medical Systems, 44(6), pp.1-8.</a:t>
            </a:r>
            <a:br>
              <a:rPr lang="en-GB" sz="2400" dirty="0">
                <a:latin typeface="Trebuchet MS" panose="020B0603020202020204" pitchFamily="34" charset="0"/>
              </a:rPr>
            </a:br>
            <a:r>
              <a:rPr lang="en-GB" sz="2400" dirty="0">
                <a:latin typeface="Trebuchet MS" panose="020B0603020202020204" pitchFamily="34" charset="0"/>
              </a:rPr>
              <a:t>- Ponikowski, P., </a:t>
            </a:r>
            <a:r>
              <a:rPr lang="en-GB" sz="2400" dirty="0" err="1">
                <a:latin typeface="Trebuchet MS" panose="020B0603020202020204" pitchFamily="34" charset="0"/>
              </a:rPr>
              <a:t>Voors</a:t>
            </a:r>
            <a:r>
              <a:rPr lang="en-GB" sz="2400" dirty="0">
                <a:latin typeface="Trebuchet MS" panose="020B0603020202020204" pitchFamily="34" charset="0"/>
              </a:rPr>
              <a:t>, A.A., Anker, S.D., Bueno, H., Cleland, J.G., Coats, A.J., Falk, V., Gonzalez-</a:t>
            </a:r>
            <a:r>
              <a:rPr lang="en-GB" sz="2400" dirty="0" err="1">
                <a:latin typeface="Trebuchet MS" panose="020B0603020202020204" pitchFamily="34" charset="0"/>
              </a:rPr>
              <a:t>Juanatey</a:t>
            </a:r>
            <a:r>
              <a:rPr lang="en-GB" sz="2400" dirty="0">
                <a:latin typeface="Trebuchet MS" panose="020B0603020202020204" pitchFamily="34" charset="0"/>
              </a:rPr>
              <a:t>, J.R., </a:t>
            </a:r>
            <a:r>
              <a:rPr lang="en-GB" sz="2400" dirty="0" err="1">
                <a:latin typeface="Trebuchet MS" panose="020B0603020202020204" pitchFamily="34" charset="0"/>
              </a:rPr>
              <a:t>Harjola</a:t>
            </a:r>
            <a:r>
              <a:rPr lang="en-GB" sz="2400" dirty="0">
                <a:latin typeface="Trebuchet MS" panose="020B0603020202020204" pitchFamily="34" charset="0"/>
              </a:rPr>
              <a:t>, V.P., </a:t>
            </a:r>
            <a:r>
              <a:rPr lang="en-GB" sz="2400" dirty="0" err="1">
                <a:latin typeface="Trebuchet MS" panose="020B0603020202020204" pitchFamily="34" charset="0"/>
              </a:rPr>
              <a:t>Jankowska</a:t>
            </a:r>
            <a:r>
              <a:rPr lang="en-GB" sz="2400" dirty="0">
                <a:latin typeface="Trebuchet MS" panose="020B0603020202020204" pitchFamily="34" charset="0"/>
              </a:rPr>
              <a:t>, -E.A., Jessup, M., Linde, C., </a:t>
            </a:r>
            <a:r>
              <a:rPr lang="en-GB" sz="2400" dirty="0" err="1">
                <a:latin typeface="Trebuchet MS" panose="020B0603020202020204" pitchFamily="34" charset="0"/>
              </a:rPr>
              <a:t>Nihoyannopoulos</a:t>
            </a:r>
            <a:r>
              <a:rPr lang="en-GB" sz="2400" dirty="0">
                <a:latin typeface="Trebuchet MS" panose="020B0603020202020204" pitchFamily="34" charset="0"/>
              </a:rPr>
              <a:t>, P., </a:t>
            </a:r>
            <a:r>
              <a:rPr lang="en-GB" sz="2400" dirty="0" err="1">
                <a:latin typeface="Trebuchet MS" panose="020B0603020202020204" pitchFamily="34" charset="0"/>
              </a:rPr>
              <a:t>Parissis</a:t>
            </a:r>
            <a:r>
              <a:rPr lang="en-GB" sz="2400" dirty="0">
                <a:latin typeface="Trebuchet MS" panose="020B0603020202020204" pitchFamily="34" charset="0"/>
              </a:rPr>
              <a:t>, J.T., </a:t>
            </a:r>
            <a:r>
              <a:rPr lang="en-GB" sz="2400" dirty="0" err="1">
                <a:latin typeface="Trebuchet MS" panose="020B0603020202020204" pitchFamily="34" charset="0"/>
              </a:rPr>
              <a:t>Piepoli</a:t>
            </a:r>
            <a:r>
              <a:rPr lang="en-GB" sz="2400" dirty="0">
                <a:latin typeface="Trebuchet MS" panose="020B0603020202020204" pitchFamily="34" charset="0"/>
              </a:rPr>
              <a:t>, M.F., Riley, J.P., </a:t>
            </a:r>
            <a:r>
              <a:rPr lang="en-GB" sz="2400" dirty="0" err="1">
                <a:latin typeface="Trebuchet MS" panose="020B0603020202020204" pitchFamily="34" charset="0"/>
              </a:rPr>
              <a:t>Rosano</a:t>
            </a:r>
            <a:r>
              <a:rPr lang="en-GB" sz="2400" dirty="0">
                <a:latin typeface="Trebuchet MS" panose="020B0603020202020204" pitchFamily="34" charset="0"/>
              </a:rPr>
              <a:t>, G.M., </a:t>
            </a:r>
            <a:r>
              <a:rPr lang="en-GB" sz="2400" dirty="0" err="1">
                <a:latin typeface="Trebuchet MS" panose="020B0603020202020204" pitchFamily="34" charset="0"/>
              </a:rPr>
              <a:t>Ruilope</a:t>
            </a:r>
            <a:r>
              <a:rPr lang="en-GB" sz="2400" dirty="0">
                <a:latin typeface="Trebuchet MS" panose="020B0603020202020204" pitchFamily="34" charset="0"/>
              </a:rPr>
              <a:t>, L.M., </a:t>
            </a:r>
            <a:r>
              <a:rPr lang="en-GB" sz="2400" dirty="0" err="1">
                <a:latin typeface="Trebuchet MS" panose="020B0603020202020204" pitchFamily="34" charset="0"/>
              </a:rPr>
              <a:t>Ruschitzka</a:t>
            </a:r>
            <a:r>
              <a:rPr lang="en-GB" sz="2400" dirty="0">
                <a:latin typeface="Trebuchet MS" panose="020B0603020202020204" pitchFamily="34" charset="0"/>
              </a:rPr>
              <a:t>, F., ---Rutten, F.H. and van der Meer, P., 2016. </a:t>
            </a:r>
            <a:r>
              <a:rPr lang="en-GB" sz="2400" i="1" dirty="0">
                <a:latin typeface="Trebuchet MS" panose="020B0603020202020204" pitchFamily="34" charset="0"/>
              </a:rPr>
              <a:t>2016 ESC Guidelines for the diagnosis and treatment of acute and chronic heart failure.</a:t>
            </a:r>
            <a:r>
              <a:rPr lang="en-GB" sz="2400" dirty="0">
                <a:latin typeface="Trebuchet MS" panose="020B0603020202020204" pitchFamily="34" charset="0"/>
              </a:rPr>
              <a:t> European Journal of Heart Failure, 18(8), pp.891-975.</a:t>
            </a:r>
            <a:br>
              <a:rPr lang="en-GB" sz="2400" dirty="0">
                <a:latin typeface="Trebuchet MS" panose="020B0603020202020204" pitchFamily="34" charset="0"/>
              </a:rPr>
            </a:br>
            <a:r>
              <a:rPr lang="en-GB" sz="2400" dirty="0">
                <a:latin typeface="Trebuchet MS" panose="020B0603020202020204" pitchFamily="34" charset="0"/>
              </a:rPr>
              <a:t>- Witten, I.H., Frank, E., Hall, M.A., and Pal, C.J., 2016. </a:t>
            </a:r>
            <a:r>
              <a:rPr lang="en-GB" sz="2400" i="1" dirty="0">
                <a:latin typeface="Trebuchet MS" panose="020B0603020202020204" pitchFamily="34" charset="0"/>
              </a:rPr>
              <a:t>Data Mining: Practical Machine Learning Tools and Techniques.</a:t>
            </a:r>
            <a:r>
              <a:rPr lang="en-GB" sz="2400" dirty="0">
                <a:latin typeface="Trebuchet MS" panose="020B0603020202020204" pitchFamily="34" charset="0"/>
              </a:rPr>
              <a:t> 4th ed. Burlington, MA: Morgan Kaufmann.</a:t>
            </a:r>
            <a:br>
              <a:rPr lang="en-GB" sz="2400" dirty="0">
                <a:latin typeface="Trebuchet MS" panose="020B0603020202020204" pitchFamily="34" charset="0"/>
              </a:rPr>
            </a:br>
            <a:r>
              <a:rPr lang="en-GB" sz="2400" dirty="0">
                <a:latin typeface="Trebuchet MS" panose="020B0603020202020204" pitchFamily="34" charset="0"/>
              </a:rPr>
              <a:t>- Zhou, X.H., McClish, D.K. and Obuchowski, N.A., 2011. </a:t>
            </a:r>
            <a:r>
              <a:rPr lang="en-GB" sz="2400" i="1" dirty="0">
                <a:latin typeface="Trebuchet MS" panose="020B0603020202020204" pitchFamily="34" charset="0"/>
              </a:rPr>
              <a:t>Statistical Methods in Diagnostic Medicine.</a:t>
            </a:r>
            <a:r>
              <a:rPr lang="en-GB" sz="2400" dirty="0">
                <a:latin typeface="Trebuchet MS" panose="020B0603020202020204" pitchFamily="34" charset="0"/>
              </a:rPr>
              <a:t> 2nd ed. Hoboken, NJ: Wiley</a:t>
            </a:r>
            <a:br>
              <a:rPr lang="en-GB" sz="2400" dirty="0"/>
            </a:br>
            <a:endParaRPr lang="en-GB" dirty="0"/>
          </a:p>
        </p:txBody>
      </p:sp>
    </p:spTree>
    <p:extLst>
      <p:ext uri="{BB962C8B-B14F-4D97-AF65-F5344CB8AC3E}">
        <p14:creationId xmlns:p14="http://schemas.microsoft.com/office/powerpoint/2010/main" val="11515625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190B-B782-AF73-0114-0CBF20D30612}"/>
              </a:ext>
            </a:extLst>
          </p:cNvPr>
          <p:cNvSpPr>
            <a:spLocks noGrp="1"/>
          </p:cNvSpPr>
          <p:nvPr>
            <p:ph type="title"/>
          </p:nvPr>
        </p:nvSpPr>
        <p:spPr>
          <a:xfrm>
            <a:off x="1370263" y="1208314"/>
            <a:ext cx="2766648" cy="4568018"/>
          </a:xfrm>
          <a:noFill/>
        </p:spPr>
        <p:txBody>
          <a:bodyPr anchor="t">
            <a:normAutofit/>
          </a:bodyPr>
          <a:lstStyle/>
          <a:p>
            <a:r>
              <a:rPr lang="en-GB" sz="2200" b="1"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                                                                                        </a:t>
            </a:r>
            <a:r>
              <a:rPr lang="en-GB" sz="1600" b="1" dirty="0">
                <a:effectLst/>
                <a:latin typeface="Trebuchet MS" panose="020B0603020202020204" pitchFamily="34" charset="0"/>
                <a:ea typeface="Aptos" panose="020B0004020202020204" pitchFamily="34" charset="0"/>
                <a:cs typeface="Times New Roman" panose="02020603050405020304" pitchFamily="18" charset="0"/>
              </a:rPr>
              <a:t>Dissertation Title</a:t>
            </a:r>
            <a:br>
              <a:rPr lang="en-GB" sz="2200" b="1"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br>
            <a:br>
              <a:rPr lang="en-GB" sz="2200" kern="100" dirty="0">
                <a:solidFill>
                  <a:srgbClr val="FFFFFF"/>
                </a:solidFill>
                <a:effectLst/>
                <a:latin typeface="Trebuchet MS" panose="020B0603020202020204" pitchFamily="34" charset="0"/>
                <a:ea typeface="Aptos" panose="020B0004020202020204" pitchFamily="34" charset="0"/>
                <a:cs typeface="Times New Roman" panose="02020603050405020304" pitchFamily="18" charset="0"/>
              </a:rPr>
            </a:b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Developing and validating machine learning models for predicting hospital readmission in heart failure patients</a:t>
            </a:r>
            <a:r>
              <a:rPr lang="en-GB" sz="1400" kern="100" dirty="0">
                <a:latin typeface="Trebuchet MS" panose="020B0603020202020204" pitchFamily="34" charset="0"/>
                <a:ea typeface="Aptos" panose="020B0004020202020204" pitchFamily="34" charset="0"/>
                <a:cs typeface="Times New Roman" panose="02020603050405020304" pitchFamily="18" charset="0"/>
              </a:rPr>
              <a:t>.</a:t>
            </a:r>
            <a:br>
              <a:rPr lang="en-GB" sz="1400" kern="100" dirty="0">
                <a:solidFill>
                  <a:srgbClr val="FFFFFF"/>
                </a:solidFill>
                <a:effectLst/>
                <a:latin typeface="Trebuchet MS" panose="020B0603020202020204" pitchFamily="34" charset="0"/>
                <a:ea typeface="Aptos" panose="020B0004020202020204" pitchFamily="34" charset="0"/>
                <a:cs typeface="Calibri" panose="020F0502020204030204" pitchFamily="34" charset="0"/>
              </a:rPr>
            </a:br>
            <a:endParaRPr lang="en-GB" sz="1400" dirty="0">
              <a:solidFill>
                <a:srgbClr val="FFFFFF"/>
              </a:solidFill>
            </a:endParaRPr>
          </a:p>
        </p:txBody>
      </p:sp>
      <p:sp>
        <p:nvSpPr>
          <p:cNvPr id="12" name="Content Placeholder 2">
            <a:extLst>
              <a:ext uri="{FF2B5EF4-FFF2-40B4-BE49-F238E27FC236}">
                <a16:creationId xmlns:a16="http://schemas.microsoft.com/office/drawing/2014/main" id="{0CA79FB4-E982-9266-D0F1-D5601E816B53}"/>
              </a:ext>
            </a:extLst>
          </p:cNvPr>
          <p:cNvSpPr>
            <a:spLocks noGrp="1"/>
          </p:cNvSpPr>
          <p:nvPr>
            <p:ph sz="half" idx="1"/>
          </p:nvPr>
        </p:nvSpPr>
        <p:spPr>
          <a:xfrm>
            <a:off x="4382358" y="718457"/>
            <a:ext cx="3427283" cy="5493305"/>
          </a:xfrm>
        </p:spPr>
        <p:txBody>
          <a:bodyPr>
            <a:normAutofit/>
          </a:bodyPr>
          <a:lstStyle/>
          <a:p>
            <a:pPr marL="0" indent="0">
              <a:buNone/>
            </a:pPr>
            <a:r>
              <a:rPr lang="en-GB" sz="1600" b="1" dirty="0">
                <a:latin typeface="Trebuchet MS" panose="020B0603020202020204" pitchFamily="34" charset="0"/>
              </a:rPr>
              <a:t>Research Questions:</a:t>
            </a:r>
          </a:p>
          <a:p>
            <a:pPr>
              <a:spcAft>
                <a:spcPts val="800"/>
              </a:spcAft>
            </a:pPr>
            <a:r>
              <a:rPr lang="en-GB" sz="1300" kern="100" dirty="0">
                <a:effectLst/>
                <a:latin typeface="Trebuchet MS" panose="020B0603020202020204" pitchFamily="34" charset="0"/>
                <a:ea typeface="Aptos" panose="020B0004020202020204" pitchFamily="34" charset="0"/>
                <a:cs typeface="Times New Roman" panose="02020603050405020304" pitchFamily="18" charset="0"/>
              </a:rPr>
              <a:t> How can machine learning models be used to predict 30-day readmissions in patients with heart failure?</a:t>
            </a:r>
            <a:endParaRPr lang="en-GB" sz="13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300" kern="100" dirty="0">
                <a:effectLst/>
                <a:latin typeface="Trebuchet MS" panose="020B0603020202020204" pitchFamily="34" charset="0"/>
                <a:ea typeface="Aptos" panose="020B0004020202020204" pitchFamily="34" charset="0"/>
                <a:cs typeface="Times New Roman" panose="02020603050405020304" pitchFamily="18" charset="0"/>
              </a:rPr>
              <a:t>What are the primary features and factors contributing to the readmission risk in patients with heart failure?</a:t>
            </a:r>
            <a:endParaRPr lang="en-GB" sz="13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300" kern="100" dirty="0">
                <a:effectLst/>
                <a:latin typeface="Trebuchet MS" panose="020B0603020202020204" pitchFamily="34" charset="0"/>
                <a:ea typeface="Aptos" panose="020B0004020202020204" pitchFamily="34" charset="0"/>
                <a:cs typeface="Times New Roman" panose="02020603050405020304" pitchFamily="18" charset="0"/>
              </a:rPr>
              <a:t> How does the performance of machine learning models compare to traditional statistical methods in predicting readmissions in heart failure cases?</a:t>
            </a:r>
            <a:endParaRPr lang="en-GB" sz="13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300" kern="100" dirty="0">
                <a:effectLst/>
                <a:latin typeface="Trebuchet MS" panose="020B0603020202020204" pitchFamily="34" charset="0"/>
                <a:ea typeface="Aptos" panose="020B0004020202020204" pitchFamily="34" charset="0"/>
                <a:cs typeface="Times New Roman" panose="02020603050405020304" pitchFamily="18" charset="0"/>
              </a:rPr>
              <a:t>What are the implications of using machine learning models in clinical practice for managing patients with heart failure?</a:t>
            </a:r>
            <a:endParaRPr lang="en-GB" sz="13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sz="1300" dirty="0"/>
          </a:p>
        </p:txBody>
      </p:sp>
      <p:sp>
        <p:nvSpPr>
          <p:cNvPr id="4" name="Content Placeholder 3">
            <a:extLst>
              <a:ext uri="{FF2B5EF4-FFF2-40B4-BE49-F238E27FC236}">
                <a16:creationId xmlns:a16="http://schemas.microsoft.com/office/drawing/2014/main" id="{817A97C6-3694-5BFF-7C00-FD548CD51811}"/>
              </a:ext>
            </a:extLst>
          </p:cNvPr>
          <p:cNvSpPr>
            <a:spLocks noGrp="1"/>
          </p:cNvSpPr>
          <p:nvPr>
            <p:ph sz="half" idx="2"/>
          </p:nvPr>
        </p:nvSpPr>
        <p:spPr>
          <a:xfrm>
            <a:off x="8556171" y="1412489"/>
            <a:ext cx="3093134" cy="4363844"/>
          </a:xfrm>
        </p:spPr>
        <p:txBody>
          <a:bodyPr>
            <a:normAutofit/>
          </a:bodyPr>
          <a:lstStyle/>
          <a:p>
            <a:pPr marL="0" indent="0">
              <a:buNone/>
            </a:pPr>
            <a:r>
              <a:rPr lang="en-GB" sz="1600" b="1" dirty="0">
                <a:latin typeface="Trebuchet MS" panose="020B0603020202020204" pitchFamily="34" charset="0"/>
              </a:rPr>
              <a:t>Objectives</a:t>
            </a:r>
            <a:r>
              <a:rPr lang="en-GB" sz="1500" b="1" dirty="0">
                <a:latin typeface="Trebuchet MS" panose="020B0603020202020204" pitchFamily="34" charset="0"/>
              </a:rPr>
              <a:t>:</a:t>
            </a:r>
          </a:p>
          <a:p>
            <a:pPr marL="0" indent="0">
              <a:spcAft>
                <a:spcPts val="800"/>
              </a:spcAft>
              <a:buNone/>
            </a:pP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The main objectives of this dissertation are:</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 Developing and validating machine learning models to predict 30-day readmissions in heart failure patients.</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Identifying the most significant features that influence the risk of readmission and evaluating their impact on model performance.</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 Comparing the predictive accuracy of machine learning models with traditional risk prediction methods.</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sz="1400" dirty="0"/>
          </a:p>
        </p:txBody>
      </p:sp>
      <p:pic>
        <p:nvPicPr>
          <p:cNvPr id="5" name="Picture 4" descr="A close-up of a person holding their heart&#10;&#10;Description automatically generated">
            <a:extLst>
              <a:ext uri="{FF2B5EF4-FFF2-40B4-BE49-F238E27FC236}">
                <a16:creationId xmlns:a16="http://schemas.microsoft.com/office/drawing/2014/main" id="{FBC885E9-EBBB-CBED-E774-9820B1F72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711" y="3222171"/>
            <a:ext cx="2020117" cy="1427100"/>
          </a:xfrm>
          <a:prstGeom prst="rect">
            <a:avLst/>
          </a:prstGeom>
        </p:spPr>
      </p:pic>
    </p:spTree>
    <p:extLst>
      <p:ext uri="{BB962C8B-B14F-4D97-AF65-F5344CB8AC3E}">
        <p14:creationId xmlns:p14="http://schemas.microsoft.com/office/powerpoint/2010/main" val="7131841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4680C-9462-B576-0DCB-075F8A8FCF14}"/>
              </a:ext>
            </a:extLst>
          </p:cNvPr>
          <p:cNvSpPr>
            <a:spLocks noGrp="1"/>
          </p:cNvSpPr>
          <p:nvPr>
            <p:ph type="title"/>
          </p:nvPr>
        </p:nvSpPr>
        <p:spPr>
          <a:xfrm>
            <a:off x="3777343" y="326572"/>
            <a:ext cx="5431971" cy="849086"/>
          </a:xfrm>
        </p:spPr>
        <p:txBody>
          <a:bodyPr>
            <a:noAutofit/>
          </a:bodyPr>
          <a:lstStyle/>
          <a:p>
            <a:r>
              <a:rPr lang="en-GB" sz="3200" dirty="0">
                <a:latin typeface="Trebuchet MS" panose="020B0603020202020204" pitchFamily="34" charset="0"/>
              </a:rPr>
              <a:t>                                                                </a:t>
            </a:r>
            <a:r>
              <a:rPr lang="en-GB" sz="3200" b="1" dirty="0">
                <a:latin typeface="Trebuchet MS" panose="020B0603020202020204" pitchFamily="34" charset="0"/>
              </a:rPr>
              <a:t>Background</a:t>
            </a:r>
          </a:p>
        </p:txBody>
      </p:sp>
      <mc:AlternateContent xmlns:mc="http://schemas.openxmlformats.org/markup-compatibility/2006">
        <mc:Choice xmlns:am3d="http://schemas.microsoft.com/office/drawing/2017/model3d" Requires="am3d">
          <p:graphicFrame>
            <p:nvGraphicFramePr>
              <p:cNvPr id="2" name="Picture Placeholder 1" descr="Human heart">
                <a:extLst>
                  <a:ext uri="{FF2B5EF4-FFF2-40B4-BE49-F238E27FC236}">
                    <a16:creationId xmlns:a16="http://schemas.microsoft.com/office/drawing/2014/main" id="{1BE77D6E-AC70-90A7-1ED2-14377588E969}"/>
                  </a:ext>
                </a:extLst>
              </p:cNvPr>
              <p:cNvGraphicFramePr>
                <a:graphicFrameLocks noGrp="1" noChangeAspect="1"/>
              </p:cNvGraphicFramePr>
              <p:nvPr>
                <p:ph type="pic" idx="1"/>
                <p:extLst>
                  <p:ext uri="{D42A27DB-BD31-4B8C-83A1-F6EECF244321}">
                    <p14:modId xmlns:p14="http://schemas.microsoft.com/office/powerpoint/2010/main" val="308042434"/>
                  </p:ext>
                </p:extLst>
              </p:nvPr>
            </p:nvGraphicFramePr>
            <p:xfrm>
              <a:off x="8550576" y="1175658"/>
              <a:ext cx="2217045" cy="3704249"/>
            </p:xfrm>
            <a:graphic>
              <a:graphicData uri="http://schemas.microsoft.com/office/drawing/2017/model3d">
                <am3d:model3d r:embed="rId3">
                  <am3d:spPr>
                    <a:xfrm>
                      <a:off x="0" y="0"/>
                      <a:ext cx="2217045" cy="3704249"/>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139173" ay="2660922" az="-97310"/>
                    <am3d:postTrans dx="0" dy="0" dz="0"/>
                  </am3d:trans>
                  <am3d:raster rName="Office3DRenderer" rVer="16.0.8326">
                    <am3d:blip r:embed="rId4"/>
                  </am3d:raster>
                  <am3d:objViewport viewportSz="42134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Picture Placeholder 1" descr="Human heart">
                <a:extLst>
                  <a:ext uri="{FF2B5EF4-FFF2-40B4-BE49-F238E27FC236}">
                    <a16:creationId xmlns:a16="http://schemas.microsoft.com/office/drawing/2014/main" id="{1BE77D6E-AC70-90A7-1ED2-14377588E969}"/>
                  </a:ext>
                </a:extLst>
              </p:cNvPr>
              <p:cNvPicPr>
                <a:picLocks noGrp="1" noRot="1" noChangeAspect="1" noMove="1" noResize="1" noEditPoints="1" noAdjustHandles="1" noChangeArrowheads="1" noChangeShapeType="1" noCrop="1"/>
              </p:cNvPicPr>
              <p:nvPr/>
            </p:nvPicPr>
            <p:blipFill>
              <a:blip r:embed="rId4"/>
              <a:stretch>
                <a:fillRect/>
              </a:stretch>
            </p:blipFill>
            <p:spPr>
              <a:xfrm>
                <a:off x="8550576" y="1175658"/>
                <a:ext cx="2217045" cy="3704249"/>
              </a:xfrm>
              <a:prstGeom prst="rect">
                <a:avLst/>
              </a:prstGeom>
            </p:spPr>
          </p:pic>
        </mc:Fallback>
      </mc:AlternateContent>
      <p:sp>
        <p:nvSpPr>
          <p:cNvPr id="7" name="Text Placeholder 6">
            <a:extLst>
              <a:ext uri="{FF2B5EF4-FFF2-40B4-BE49-F238E27FC236}">
                <a16:creationId xmlns:a16="http://schemas.microsoft.com/office/drawing/2014/main" id="{8A7D1E23-BE65-744B-5B8F-C1545D5FD3B4}"/>
              </a:ext>
            </a:extLst>
          </p:cNvPr>
          <p:cNvSpPr>
            <a:spLocks noGrp="1"/>
          </p:cNvSpPr>
          <p:nvPr>
            <p:ph type="body" sz="half" idx="2"/>
          </p:nvPr>
        </p:nvSpPr>
        <p:spPr>
          <a:xfrm>
            <a:off x="2155370" y="1426029"/>
            <a:ext cx="5616461" cy="4735286"/>
          </a:xfrm>
        </p:spPr>
        <p:txBody>
          <a:bodyPr>
            <a:normAutofit fontScale="25000" lnSpcReduction="20000"/>
          </a:bodyPr>
          <a:lstStyle/>
          <a:p>
            <a:pPr>
              <a:lnSpc>
                <a:spcPct val="115000"/>
              </a:lnSpc>
              <a:spcAft>
                <a:spcPts val="800"/>
              </a:spcAft>
              <a:buSzPts val="1000"/>
              <a:tabLst>
                <a:tab pos="1371600" algn="l"/>
              </a:tabLst>
            </a:pPr>
            <a:r>
              <a:rPr lang="en-GB" sz="5600" b="1" kern="100" dirty="0">
                <a:latin typeface="Trebuchet MS" panose="020B0603020202020204" pitchFamily="34" charset="0"/>
                <a:ea typeface="Aptos" panose="020B0004020202020204" pitchFamily="34" charset="0"/>
                <a:cs typeface="Times New Roman" panose="02020603050405020304" pitchFamily="18" charset="0"/>
              </a:rPr>
              <a:t>S</a:t>
            </a:r>
            <a:r>
              <a:rPr lang="en-GB" sz="5600" b="1" kern="100" dirty="0">
                <a:effectLst/>
                <a:latin typeface="Trebuchet MS" panose="020B0603020202020204" pitchFamily="34" charset="0"/>
                <a:ea typeface="Aptos" panose="020B0004020202020204" pitchFamily="34" charset="0"/>
                <a:cs typeface="Times New Roman" panose="02020603050405020304" pitchFamily="18" charset="0"/>
              </a:rPr>
              <a:t>ignificance of predicting heart failure readmissions</a:t>
            </a:r>
            <a:r>
              <a:rPr lang="en-GB" sz="6400" b="1" kern="100" dirty="0">
                <a:effectLst/>
                <a:latin typeface="Trebuchet MS" panose="020B0603020202020204" pitchFamily="34" charset="0"/>
                <a:ea typeface="Aptos" panose="020B0004020202020204" pitchFamily="34" charset="0"/>
                <a:cs typeface="Times New Roman" panose="02020603050405020304" pitchFamily="18" charset="0"/>
              </a:rPr>
              <a:t>.</a:t>
            </a:r>
          </a:p>
          <a:p>
            <a:pPr marL="285750" indent="-285750" algn="just">
              <a:lnSpc>
                <a:spcPct val="120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Improved Patient Outcomes</a:t>
            </a:r>
            <a:endParaRPr lang="en-GB" sz="4200" kern="100" dirty="0">
              <a:latin typeface="Trebuchet MS" panose="020B0603020202020204" pitchFamily="34" charset="0"/>
              <a:ea typeface="Aptos" panose="020B0004020202020204" pitchFamily="34" charset="0"/>
              <a:cs typeface="Times New Roman" panose="02020603050405020304" pitchFamily="18" charset="0"/>
            </a:endParaRPr>
          </a:p>
          <a:p>
            <a:pPr marL="285750" indent="-285750" algn="just">
              <a:lnSpc>
                <a:spcPct val="120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Healthcare Cost Reduction</a:t>
            </a:r>
            <a:endParaRPr lang="en-GB" sz="42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285750" indent="-285750" algn="just">
              <a:lnSpc>
                <a:spcPct val="120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Regulatory and Financial Implications</a:t>
            </a:r>
            <a:endParaRPr lang="en-GB" sz="4200" kern="100" dirty="0">
              <a:latin typeface="Trebuchet MS" panose="020B0603020202020204" pitchFamily="34" charset="0"/>
              <a:ea typeface="Aptos" panose="020B0004020202020204" pitchFamily="34" charset="0"/>
              <a:cs typeface="Times New Roman" panose="02020603050405020304" pitchFamily="18" charset="0"/>
            </a:endParaRPr>
          </a:p>
          <a:p>
            <a:pPr marL="285750" indent="-285750" algn="just">
              <a:lnSpc>
                <a:spcPct val="120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Personalised Patient Care</a:t>
            </a:r>
          </a:p>
          <a:p>
            <a:pPr marL="285750" indent="-285750" algn="just">
              <a:lnSpc>
                <a:spcPct val="120000"/>
              </a:lnSpc>
              <a:spcAft>
                <a:spcPts val="800"/>
              </a:spcAft>
              <a:buSzPts val="1000"/>
              <a:buFont typeface="Arial" panose="020B0604020202020204" pitchFamily="34" charset="0"/>
              <a:buChar char="•"/>
              <a:tabLst>
                <a:tab pos="1371600" algn="l"/>
              </a:tabLst>
            </a:pPr>
            <a:r>
              <a:rPr lang="en-GB" sz="4200" kern="100" dirty="0">
                <a:effectLst/>
                <a:latin typeface="Trebuchet MS" panose="020B0603020202020204" pitchFamily="34" charset="0"/>
                <a:ea typeface="Aptos" panose="020B0004020202020204" pitchFamily="34" charset="0"/>
                <a:cs typeface="Times New Roman" panose="02020603050405020304" pitchFamily="18" charset="0"/>
              </a:rPr>
              <a:t>Advancement in Clinical Practice</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a:t>
            </a:r>
          </a:p>
          <a:p>
            <a:pPr marL="285750" indent="-285750" algn="just">
              <a:lnSpc>
                <a:spcPct val="120000"/>
              </a:lnSpc>
              <a:spcAft>
                <a:spcPts val="800"/>
              </a:spcAft>
              <a:buSzPts val="1000"/>
              <a:buFont typeface="Arial" panose="020B0604020202020204" pitchFamily="34" charset="0"/>
              <a:buChar char="•"/>
              <a:tabLst>
                <a:tab pos="1371600" algn="l"/>
              </a:tabLst>
            </a:pPr>
            <a:endParaRPr lang="en-GB" kern="100" dirty="0">
              <a:effectLst/>
              <a:latin typeface="Trebuchet MS" panose="020B0603020202020204" pitchFamily="34" charset="0"/>
              <a:ea typeface="Aptos" panose="020B0004020202020204" pitchFamily="34" charset="0"/>
              <a:cs typeface="Times New Roman" panose="02020603050405020304" pitchFamily="18" charset="0"/>
            </a:endParaRPr>
          </a:p>
          <a:p>
            <a:pPr algn="just"/>
            <a:r>
              <a:rPr lang="en-GB" sz="5600" b="1" kern="100" dirty="0">
                <a:latin typeface="Trebuchet MS" panose="020B0603020202020204" pitchFamily="34" charset="0"/>
                <a:ea typeface="Aptos" panose="020B0004020202020204" pitchFamily="34" charset="0"/>
                <a:cs typeface="Times New Roman" panose="02020603050405020304" pitchFamily="18" charset="0"/>
              </a:rPr>
              <a:t>    </a:t>
            </a:r>
            <a:r>
              <a:rPr lang="en-GB" sz="4800" b="1" kern="100" dirty="0">
                <a:latin typeface="Trebuchet MS" panose="020B0603020202020204" pitchFamily="34" charset="0"/>
                <a:ea typeface="Aptos" panose="020B0004020202020204" pitchFamily="34" charset="0"/>
                <a:cs typeface="Times New Roman" panose="02020603050405020304" pitchFamily="18" charset="0"/>
              </a:rPr>
              <a:t>The</a:t>
            </a:r>
            <a:r>
              <a:rPr lang="en-GB" sz="4800" b="1" kern="100" dirty="0">
                <a:effectLst/>
                <a:latin typeface="Trebuchet MS" panose="020B0603020202020204" pitchFamily="34" charset="0"/>
                <a:ea typeface="Aptos" panose="020B0004020202020204" pitchFamily="34" charset="0"/>
                <a:cs typeface="Times New Roman" panose="02020603050405020304" pitchFamily="18" charset="0"/>
              </a:rPr>
              <a:t> impact of early readmission on patient outcomes and healthcare costs</a:t>
            </a:r>
            <a:r>
              <a:rPr lang="en-GB" sz="3000" b="1" kern="100" dirty="0">
                <a:latin typeface="Trebuchet MS" panose="020B0603020202020204" pitchFamily="34" charset="0"/>
                <a:ea typeface="Aptos" panose="020B0004020202020204" pitchFamily="34" charset="0"/>
                <a:cs typeface="Times New Roman" panose="02020603050405020304" pitchFamily="18" charset="0"/>
              </a:rPr>
              <a:t>:</a:t>
            </a:r>
          </a:p>
          <a:p>
            <a:pPr marL="457200" indent="-457200" algn="just">
              <a:buFont typeface="Arial" panose="020B0604020202020204" pitchFamily="34" charset="0"/>
              <a:buChar char="•"/>
            </a:pPr>
            <a:r>
              <a:rPr lang="en-GB" sz="4200" dirty="0">
                <a:effectLst/>
                <a:latin typeface="Trebuchet MS" panose="020B0603020202020204" pitchFamily="34" charset="0"/>
                <a:ea typeface="Aptos" panose="020B0004020202020204" pitchFamily="34" charset="0"/>
                <a:cs typeface="Times New Roman" panose="02020603050405020304" pitchFamily="18" charset="0"/>
              </a:rPr>
              <a:t>Negative Impact on Patient Outcomes.</a:t>
            </a:r>
            <a:endParaRPr lang="en-GB" sz="42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457200" indent="-457200" algn="just">
              <a:buFont typeface="Arial" panose="020B0604020202020204" pitchFamily="34" charset="0"/>
              <a:buChar char="•"/>
            </a:pPr>
            <a:r>
              <a:rPr lang="en-GB" sz="4200" dirty="0">
                <a:effectLst/>
                <a:latin typeface="Trebuchet MS" panose="020B0603020202020204" pitchFamily="34" charset="0"/>
                <a:ea typeface="Aptos" panose="020B0004020202020204" pitchFamily="34" charset="0"/>
                <a:cs typeface="Times New Roman" panose="02020603050405020304" pitchFamily="18" charset="0"/>
              </a:rPr>
              <a:t>Escalated Healthcare Costs.</a:t>
            </a:r>
          </a:p>
          <a:p>
            <a:pPr marL="457200" indent="-457200" algn="just">
              <a:buFont typeface="Arial" panose="020B0604020202020204" pitchFamily="34" charset="0"/>
              <a:buChar char="•"/>
            </a:pPr>
            <a:r>
              <a:rPr lang="en-GB" sz="4200" kern="100" dirty="0">
                <a:effectLst/>
                <a:latin typeface="Trebuchet MS" panose="020B0603020202020204" pitchFamily="34" charset="0"/>
                <a:ea typeface="Aptos" panose="020B0004020202020204" pitchFamily="34" charset="0"/>
                <a:cs typeface="Times New Roman" panose="02020603050405020304" pitchFamily="18" charset="0"/>
              </a:rPr>
              <a:t>Strain on Healthcare Resources</a:t>
            </a:r>
            <a:endParaRPr lang="en-GB" sz="4200" kern="100" dirty="0">
              <a:latin typeface="Trebuchet MS" panose="020B0603020202020204" pitchFamily="34" charset="0"/>
              <a:ea typeface="Aptos" panose="020B0004020202020204" pitchFamily="34" charset="0"/>
              <a:cs typeface="Times New Roman" panose="02020603050405020304" pitchFamily="18" charset="0"/>
            </a:endParaRPr>
          </a:p>
          <a:p>
            <a:pPr marL="457200" indent="-457200" algn="just">
              <a:buFont typeface="Arial" panose="020B0604020202020204" pitchFamily="34" charset="0"/>
              <a:buChar char="•"/>
            </a:pPr>
            <a:endParaRPr lang="en-GB" sz="4200" b="1" kern="100" dirty="0">
              <a:latin typeface="Trebuchet MS" panose="020B0603020202020204" pitchFamily="34" charset="0"/>
              <a:ea typeface="Aptos" panose="020B0004020202020204" pitchFamily="34" charset="0"/>
              <a:cs typeface="Times New Roman" panose="02020603050405020304" pitchFamily="18" charset="0"/>
            </a:endParaRPr>
          </a:p>
          <a:p>
            <a:pPr algn="just"/>
            <a:r>
              <a:rPr lang="en-GB" sz="4800" b="1" kern="100" dirty="0">
                <a:latin typeface="Trebuchet MS" panose="020B0603020202020204" pitchFamily="34" charset="0"/>
                <a:ea typeface="Aptos" panose="020B0004020202020204" pitchFamily="34" charset="0"/>
                <a:cs typeface="Times New Roman" panose="02020603050405020304" pitchFamily="18" charset="0"/>
              </a:rPr>
              <a:t>       G</a:t>
            </a:r>
            <a:r>
              <a:rPr lang="en-GB" sz="4800" b="1" kern="100" dirty="0">
                <a:effectLst/>
                <a:latin typeface="Trebuchet MS" panose="020B0603020202020204" pitchFamily="34" charset="0"/>
                <a:ea typeface="Aptos" panose="020B0004020202020204" pitchFamily="34" charset="0"/>
                <a:cs typeface="Times New Roman" panose="02020603050405020304" pitchFamily="18" charset="0"/>
              </a:rPr>
              <a:t>aps addressed by the research</a:t>
            </a:r>
            <a:r>
              <a:rPr lang="en-GB" sz="3700" kern="100" dirty="0">
                <a:effectLst/>
                <a:latin typeface="Trebuchet MS" panose="020B0603020202020204" pitchFamily="34" charset="0"/>
                <a:ea typeface="Aptos" panose="020B0004020202020204" pitchFamily="34" charset="0"/>
                <a:cs typeface="Times New Roman" panose="02020603050405020304" pitchFamily="18" charset="0"/>
              </a:rPr>
              <a:t>:</a:t>
            </a:r>
          </a:p>
          <a:p>
            <a:pPr marL="571500" indent="-571500" algn="just">
              <a:lnSpc>
                <a:spcPct val="115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Limited Accuracy of Traditional Models</a:t>
            </a:r>
            <a:r>
              <a:rPr lang="en-GB" sz="4200" kern="100" dirty="0">
                <a:effectLst/>
                <a:latin typeface="Trebuchet MS" panose="020B0603020202020204" pitchFamily="34" charset="0"/>
                <a:ea typeface="Aptos" panose="020B0004020202020204" pitchFamily="34" charset="0"/>
                <a:cs typeface="Times New Roman" panose="02020603050405020304" pitchFamily="18" charset="0"/>
              </a:rPr>
              <a:t>.</a:t>
            </a:r>
            <a:endParaRPr lang="en-GB" sz="4200" dirty="0">
              <a:effectLst/>
              <a:latin typeface="Trebuchet MS" panose="020B0603020202020204" pitchFamily="34" charset="0"/>
              <a:ea typeface="Aptos" panose="020B0004020202020204" pitchFamily="34" charset="0"/>
              <a:cs typeface="Times New Roman" panose="02020603050405020304" pitchFamily="18" charset="0"/>
            </a:endParaRPr>
          </a:p>
          <a:p>
            <a:pPr marL="571500" indent="-571500" algn="just">
              <a:lnSpc>
                <a:spcPct val="115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Underutilisation of Machine Learning in Clinical Practice.</a:t>
            </a:r>
          </a:p>
          <a:p>
            <a:pPr marL="571500" indent="-571500" algn="just">
              <a:lnSpc>
                <a:spcPct val="115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Inadequate Feature Exploration.</a:t>
            </a:r>
          </a:p>
          <a:p>
            <a:pPr marL="571500" indent="-571500" algn="just">
              <a:lnSpc>
                <a:spcPct val="115000"/>
              </a:lnSpc>
              <a:spcAft>
                <a:spcPts val="800"/>
              </a:spcAft>
              <a:buSzPts val="1000"/>
              <a:buFont typeface="Arial" panose="020B0604020202020204" pitchFamily="34" charset="0"/>
              <a:buChar char="•"/>
              <a:tabLst>
                <a:tab pos="1371600" algn="l"/>
              </a:tabLst>
            </a:pPr>
            <a:r>
              <a:rPr lang="en-GB" sz="4200" dirty="0">
                <a:effectLst/>
                <a:latin typeface="Trebuchet MS" panose="020B0603020202020204" pitchFamily="34" charset="0"/>
                <a:ea typeface="Aptos" panose="020B0004020202020204" pitchFamily="34" charset="0"/>
                <a:cs typeface="Times New Roman" panose="02020603050405020304" pitchFamily="18" charset="0"/>
              </a:rPr>
              <a:t>Lack of Comparative Analysis</a:t>
            </a:r>
            <a:r>
              <a:rPr lang="en-GB" sz="4800" b="1" dirty="0">
                <a:effectLst/>
                <a:latin typeface="Trebuchet MS" panose="020B0603020202020204" pitchFamily="34" charset="0"/>
                <a:ea typeface="Aptos" panose="020B0004020202020204" pitchFamily="34" charset="0"/>
                <a:cs typeface="Times New Roman" panose="02020603050405020304" pitchFamily="18" charset="0"/>
              </a:rPr>
              <a:t>.</a:t>
            </a:r>
            <a:endParaRPr lang="en-GB" sz="4800" b="1" kern="100" dirty="0">
              <a:latin typeface="Trebuchet MS" panose="020B0603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SzPts val="1000"/>
              <a:tabLst>
                <a:tab pos="1371600" algn="l"/>
              </a:tabLst>
            </a:pPr>
            <a:r>
              <a:rPr lang="en-GB" sz="4800"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sz="4800" kern="100" dirty="0">
                <a:latin typeface="Trebuchet MS" panose="020B0603020202020204" pitchFamily="34" charset="0"/>
                <a:ea typeface="Aptos" panose="020B0004020202020204" pitchFamily="34" charset="0"/>
                <a:cs typeface="Times New Roman" panose="02020603050405020304" pitchFamily="18" charset="0"/>
              </a:rPr>
              <a:t>               </a:t>
            </a:r>
            <a:r>
              <a:rPr lang="en-GB" sz="4800" dirty="0"/>
              <a:t>(Goldstein et al., 2017).</a:t>
            </a:r>
            <a:endParaRPr lang="en-GB" dirty="0"/>
          </a:p>
        </p:txBody>
      </p:sp>
      <p:pic>
        <p:nvPicPr>
          <p:cNvPr id="10" name="Picture 9" descr="Doctor explaining paperwork to a patient in an examination room">
            <a:extLst>
              <a:ext uri="{FF2B5EF4-FFF2-40B4-BE49-F238E27FC236}">
                <a16:creationId xmlns:a16="http://schemas.microsoft.com/office/drawing/2014/main" id="{4D28FC12-F6E4-5779-1365-D30893485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575" y="4757058"/>
            <a:ext cx="3273790" cy="1529987"/>
          </a:xfrm>
          <a:prstGeom prst="rect">
            <a:avLst/>
          </a:prstGeom>
        </p:spPr>
      </p:pic>
    </p:spTree>
    <p:extLst>
      <p:ext uri="{BB962C8B-B14F-4D97-AF65-F5344CB8AC3E}">
        <p14:creationId xmlns:p14="http://schemas.microsoft.com/office/powerpoint/2010/main" val="27468005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0E6993-243B-FE62-D92C-92898A23F188}"/>
              </a:ext>
            </a:extLst>
          </p:cNvPr>
          <p:cNvSpPr>
            <a:spLocks noGrp="1"/>
          </p:cNvSpPr>
          <p:nvPr>
            <p:ph type="title"/>
          </p:nvPr>
        </p:nvSpPr>
        <p:spPr>
          <a:xfrm>
            <a:off x="839787" y="457200"/>
            <a:ext cx="8086499" cy="873805"/>
          </a:xfrm>
        </p:spPr>
        <p:txBody>
          <a:bodyPr>
            <a:normAutofit/>
          </a:bodyPr>
          <a:lstStyle/>
          <a:p>
            <a:r>
              <a:rPr lang="en-GB" sz="2400" b="1" dirty="0">
                <a:effectLst/>
                <a:latin typeface="Trebuchet MS" panose="020B0603020202020204" pitchFamily="34" charset="0"/>
                <a:ea typeface="Aptos" panose="020B0004020202020204" pitchFamily="34" charset="0"/>
                <a:cs typeface="Times New Roman" panose="02020603050405020304" pitchFamily="18" charset="0"/>
              </a:rPr>
              <a:t>                              Data Collection and Preprocessing</a:t>
            </a:r>
            <a:endParaRPr lang="en-GB" sz="2400" dirty="0">
              <a:latin typeface="Trebuchet MS" panose="020B0603020202020204" pitchFamily="34" charset="0"/>
            </a:endParaRPr>
          </a:p>
        </p:txBody>
      </p:sp>
      <p:sp>
        <p:nvSpPr>
          <p:cNvPr id="6" name="Content Placeholder 5">
            <a:extLst>
              <a:ext uri="{FF2B5EF4-FFF2-40B4-BE49-F238E27FC236}">
                <a16:creationId xmlns:a16="http://schemas.microsoft.com/office/drawing/2014/main" id="{2821ADEF-03B0-F747-B555-9DCBADB0A138}"/>
              </a:ext>
            </a:extLst>
          </p:cNvPr>
          <p:cNvSpPr>
            <a:spLocks noGrp="1"/>
          </p:cNvSpPr>
          <p:nvPr>
            <p:ph idx="1"/>
          </p:nvPr>
        </p:nvSpPr>
        <p:spPr>
          <a:xfrm>
            <a:off x="5183188" y="1219200"/>
            <a:ext cx="6172200" cy="4641850"/>
          </a:xfrm>
        </p:spPr>
        <p:txBody>
          <a:bodyPr>
            <a:normAutofit/>
          </a:bodyPr>
          <a:lstStyle/>
          <a:p>
            <a:pPr marL="0" indent="0">
              <a:buNone/>
            </a:pPr>
            <a:r>
              <a:rPr lang="en-GB" sz="1800" dirty="0">
                <a:latin typeface="Trebuchet MS" panose="020B0603020202020204" pitchFamily="34" charset="0"/>
              </a:rPr>
              <a:t>               </a:t>
            </a:r>
          </a:p>
        </p:txBody>
      </p:sp>
      <p:sp>
        <p:nvSpPr>
          <p:cNvPr id="7" name="Text Placeholder 6">
            <a:extLst>
              <a:ext uri="{FF2B5EF4-FFF2-40B4-BE49-F238E27FC236}">
                <a16:creationId xmlns:a16="http://schemas.microsoft.com/office/drawing/2014/main" id="{3D68E864-E779-3407-B16A-0332B4F74C15}"/>
              </a:ext>
            </a:extLst>
          </p:cNvPr>
          <p:cNvSpPr>
            <a:spLocks noGrp="1"/>
          </p:cNvSpPr>
          <p:nvPr>
            <p:ph type="body" sz="half" idx="2"/>
          </p:nvPr>
        </p:nvSpPr>
        <p:spPr>
          <a:xfrm>
            <a:off x="1328056" y="1338943"/>
            <a:ext cx="4191337" cy="4530045"/>
          </a:xfrm>
        </p:spPr>
        <p:txBody>
          <a:bodyPr>
            <a:normAutofit/>
          </a:bodyPr>
          <a:lstStyle/>
          <a:p>
            <a:pPr>
              <a:lnSpc>
                <a:spcPct val="115000"/>
              </a:lnSpc>
              <a:spcAft>
                <a:spcPts val="800"/>
              </a:spcAft>
              <a:buSzPts val="1000"/>
              <a:tabLst>
                <a:tab pos="1371600" algn="l"/>
              </a:tabLst>
            </a:pPr>
            <a:r>
              <a:rPr lang="en-GB" sz="1800" b="1" kern="100" dirty="0">
                <a:latin typeface="Trebuchet MS" panose="020B0603020202020204" pitchFamily="34" charset="0"/>
                <a:ea typeface="Aptos" panose="020B0004020202020204" pitchFamily="34" charset="0"/>
                <a:cs typeface="Times New Roman" panose="02020603050405020304" pitchFamily="18" charset="0"/>
              </a:rPr>
              <a:t>Data set overview</a:t>
            </a:r>
            <a:r>
              <a:rPr lang="en-GB" sz="1800" kern="100" dirty="0">
                <a:latin typeface="Trebuchet MS" panose="020B0603020202020204" pitchFamily="34" charset="0"/>
                <a:ea typeface="Aptos" panose="020B0004020202020204" pitchFamily="34" charset="0"/>
                <a:cs typeface="Times New Roman" panose="02020603050405020304" pitchFamily="18" charset="0"/>
              </a:rPr>
              <a:t>:</a:t>
            </a:r>
            <a:r>
              <a:rPr lang="en-GB" sz="2000" b="1" dirty="0"/>
              <a:t> </a:t>
            </a:r>
          </a:p>
          <a:p>
            <a:pPr marL="171450" indent="-171450" algn="just">
              <a:lnSpc>
                <a:spcPct val="115000"/>
              </a:lnSpc>
              <a:spcAft>
                <a:spcPts val="800"/>
              </a:spcAft>
              <a:buSzPts val="1000"/>
              <a:buFont typeface="Arial" panose="020B0604020202020204" pitchFamily="34" charset="0"/>
              <a:buChar char="•"/>
              <a:tabLst>
                <a:tab pos="1371600" algn="l"/>
              </a:tabLst>
            </a:pPr>
            <a:r>
              <a:rPr lang="en-GB" sz="1500" b="1" dirty="0">
                <a:latin typeface="Trebuchet MS" panose="020B0603020202020204" pitchFamily="34" charset="0"/>
              </a:rPr>
              <a:t>Source</a:t>
            </a:r>
            <a:r>
              <a:rPr lang="en-GB" sz="1400" dirty="0">
                <a:latin typeface="Trebuchet MS" panose="020B0603020202020204" pitchFamily="34" charset="0"/>
              </a:rPr>
              <a:t>:</a:t>
            </a:r>
            <a:r>
              <a:rPr lang="en-GB" sz="2000" dirty="0">
                <a:latin typeface="Trebuchet MS" panose="020B0603020202020204" pitchFamily="34" charset="0"/>
              </a:rPr>
              <a:t> </a:t>
            </a:r>
            <a:r>
              <a:rPr lang="en-GB" sz="1200" dirty="0">
                <a:latin typeface="Trebuchet MS" panose="020B0603020202020204" pitchFamily="34" charset="0"/>
              </a:rPr>
              <a:t>This research uses the publicly available Heart Failure Clinical Records dataset from the UCI Machine Learning Repository</a:t>
            </a:r>
            <a:r>
              <a:rPr lang="en-GB" sz="1100" dirty="0">
                <a:latin typeface="Trebuchet MS" panose="020B0603020202020204" pitchFamily="34" charset="0"/>
              </a:rPr>
              <a:t>.</a:t>
            </a:r>
          </a:p>
          <a:p>
            <a:pPr marL="171450" indent="-171450" algn="just">
              <a:lnSpc>
                <a:spcPct val="115000"/>
              </a:lnSpc>
              <a:spcAft>
                <a:spcPts val="800"/>
              </a:spcAft>
              <a:buSzPts val="1000"/>
              <a:buFont typeface="Arial" panose="020B0604020202020204" pitchFamily="34" charset="0"/>
              <a:buChar char="•"/>
              <a:tabLst>
                <a:tab pos="1371600" algn="l"/>
              </a:tabLst>
            </a:pPr>
            <a:r>
              <a:rPr lang="en-GB" sz="1400" b="1" dirty="0">
                <a:latin typeface="Trebuchet MS" panose="020B0603020202020204" pitchFamily="34" charset="0"/>
              </a:rPr>
              <a:t>Size</a:t>
            </a:r>
            <a:r>
              <a:rPr lang="en-GB" sz="1400" dirty="0">
                <a:latin typeface="Trebuchet MS" panose="020B0603020202020204" pitchFamily="34" charset="0"/>
              </a:rPr>
              <a:t>:</a:t>
            </a:r>
            <a:r>
              <a:rPr lang="en-GB" sz="2000" dirty="0">
                <a:latin typeface="Trebuchet MS" panose="020B0603020202020204" pitchFamily="34" charset="0"/>
              </a:rPr>
              <a:t> </a:t>
            </a:r>
            <a:r>
              <a:rPr lang="en-GB" sz="1200" dirty="0">
                <a:latin typeface="Trebuchet MS" panose="020B0603020202020204" pitchFamily="34" charset="0"/>
              </a:rPr>
              <a:t>The dataset comprises 299 patient records with 13 key features collected from patients with heart failure.</a:t>
            </a:r>
          </a:p>
          <a:p>
            <a:pPr marL="171450" indent="-171450" algn="just">
              <a:lnSpc>
                <a:spcPct val="115000"/>
              </a:lnSpc>
              <a:spcAft>
                <a:spcPts val="800"/>
              </a:spcAft>
              <a:buSzPts val="1000"/>
              <a:buFont typeface="Arial" panose="020B0604020202020204" pitchFamily="34" charset="0"/>
              <a:buChar char="•"/>
              <a:tabLst>
                <a:tab pos="1371600" algn="l"/>
              </a:tabLst>
            </a:pPr>
            <a:r>
              <a:rPr lang="en-GB" sz="1400" b="1" kern="100" dirty="0">
                <a:effectLst/>
                <a:latin typeface="Trebuchet MS" panose="020B0603020202020204" pitchFamily="34" charset="0"/>
                <a:ea typeface="Aptos" panose="020B0004020202020204" pitchFamily="34" charset="0"/>
                <a:cs typeface="Times New Roman" panose="02020603050405020304" pitchFamily="18" charset="0"/>
              </a:rPr>
              <a:t>Features</a:t>
            </a: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sz="1100" kern="100" dirty="0">
                <a:effectLst/>
                <a:latin typeface="Trebuchet MS" panose="020B0603020202020204" pitchFamily="34" charset="0"/>
                <a:ea typeface="Aptos" panose="020B0004020202020204" pitchFamily="34" charset="0"/>
                <a:cs typeface="Times New Roman" panose="02020603050405020304" pitchFamily="18" charset="0"/>
              </a:rPr>
              <a:t>Age, anaemia, high blood pressure, creatine, diabetes, sex, smoking, time, platelets, creatine etc.</a:t>
            </a:r>
          </a:p>
          <a:p>
            <a:pPr algn="just">
              <a:lnSpc>
                <a:spcPct val="115000"/>
              </a:lnSpc>
              <a:spcAft>
                <a:spcPts val="800"/>
              </a:spcAft>
              <a:buSzPts val="1000"/>
              <a:tabLst>
                <a:tab pos="1371600" algn="l"/>
              </a:tabLst>
            </a:pPr>
            <a:r>
              <a:rPr lang="en-GB" sz="1200" dirty="0"/>
              <a:t>                                                 (Hastie, </a:t>
            </a:r>
            <a:r>
              <a:rPr lang="en-GB" sz="1200" dirty="0" err="1"/>
              <a:t>Tibshirani</a:t>
            </a:r>
            <a:r>
              <a:rPr lang="en-GB" sz="1200" dirty="0"/>
              <a:t> and Friedman, 2009</a:t>
            </a:r>
            <a:r>
              <a:rPr lang="en-GB" sz="1100" kern="100" dirty="0">
                <a:latin typeface="Trebuchet MS" panose="020B0603020202020204" pitchFamily="34" charset="0"/>
                <a:cs typeface="Times New Roman" panose="02020603050405020304" pitchFamily="18" charset="0"/>
              </a:rPr>
              <a:t>).</a:t>
            </a:r>
          </a:p>
          <a:p>
            <a:pPr algn="just">
              <a:lnSpc>
                <a:spcPct val="115000"/>
              </a:lnSpc>
              <a:spcAft>
                <a:spcPts val="800"/>
              </a:spcAft>
              <a:buSzPts val="1000"/>
              <a:tabLst>
                <a:tab pos="1371600" algn="l"/>
              </a:tabLst>
            </a:pPr>
            <a:r>
              <a:rPr lang="en-GB" sz="1200" dirty="0"/>
              <a:t>                                                                              (Le and McLachlan, 2022).</a:t>
            </a:r>
            <a:endParaRPr lang="en-GB" sz="1100" kern="100" dirty="0">
              <a:effectLst/>
              <a:latin typeface="Trebuchet MS" panose="020B0603020202020204" pitchFamily="34" charset="0"/>
              <a:ea typeface="Aptos" panose="020B0004020202020204" pitchFamily="34" charset="0"/>
              <a:cs typeface="Times New Roman" panose="02020603050405020304" pitchFamily="18" charset="0"/>
            </a:endParaRPr>
          </a:p>
        </p:txBody>
      </p:sp>
      <p:sp>
        <p:nvSpPr>
          <p:cNvPr id="8" name="Flowchart: Process 7">
            <a:extLst>
              <a:ext uri="{FF2B5EF4-FFF2-40B4-BE49-F238E27FC236}">
                <a16:creationId xmlns:a16="http://schemas.microsoft.com/office/drawing/2014/main" id="{2B3A53DA-004F-B65A-6489-07277E3910C1}"/>
              </a:ext>
            </a:extLst>
          </p:cNvPr>
          <p:cNvSpPr/>
          <p:nvPr/>
        </p:nvSpPr>
        <p:spPr>
          <a:xfrm>
            <a:off x="5845629" y="2253343"/>
            <a:ext cx="1709057"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b="1" dirty="0">
                <a:effectLst/>
                <a:latin typeface="Trebuchet MS" panose="020B0603020202020204" pitchFamily="34" charset="0"/>
                <a:ea typeface="Aptos" panose="020B0004020202020204" pitchFamily="34" charset="0"/>
                <a:cs typeface="Times New Roman" panose="02020603050405020304" pitchFamily="18" charset="0"/>
              </a:rPr>
              <a:t>Handling Missing Data</a:t>
            </a:r>
            <a:endParaRPr lang="en-GB" b="1" dirty="0"/>
          </a:p>
        </p:txBody>
      </p:sp>
      <p:sp>
        <p:nvSpPr>
          <p:cNvPr id="9" name="Arrow: Right 8">
            <a:extLst>
              <a:ext uri="{FF2B5EF4-FFF2-40B4-BE49-F238E27FC236}">
                <a16:creationId xmlns:a16="http://schemas.microsoft.com/office/drawing/2014/main" id="{8B027E1F-F557-571C-A0EE-1E1902BB917E}"/>
              </a:ext>
            </a:extLst>
          </p:cNvPr>
          <p:cNvSpPr/>
          <p:nvPr/>
        </p:nvSpPr>
        <p:spPr>
          <a:xfrm>
            <a:off x="7743457" y="225334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Process 9">
            <a:extLst>
              <a:ext uri="{FF2B5EF4-FFF2-40B4-BE49-F238E27FC236}">
                <a16:creationId xmlns:a16="http://schemas.microsoft.com/office/drawing/2014/main" id="{025AA43C-8AE8-C3B2-529F-A11D597247D9}"/>
              </a:ext>
            </a:extLst>
          </p:cNvPr>
          <p:cNvSpPr/>
          <p:nvPr/>
        </p:nvSpPr>
        <p:spPr>
          <a:xfrm>
            <a:off x="9281485" y="2189334"/>
            <a:ext cx="1898144" cy="79335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Trebuchet MS" panose="020B0603020202020204" pitchFamily="34" charset="0"/>
                <a:cs typeface="Times New Roman" panose="02020603050405020304" pitchFamily="18" charset="0"/>
              </a:rPr>
              <a:t>Feature Selection</a:t>
            </a:r>
            <a:endParaRPr lang="en-GB" b="1" dirty="0"/>
          </a:p>
        </p:txBody>
      </p:sp>
      <p:sp>
        <p:nvSpPr>
          <p:cNvPr id="11" name="Arrow: Down 10">
            <a:extLst>
              <a:ext uri="{FF2B5EF4-FFF2-40B4-BE49-F238E27FC236}">
                <a16:creationId xmlns:a16="http://schemas.microsoft.com/office/drawing/2014/main" id="{7FA49FBB-AF30-9DBA-73A7-7D4F60000B5F}"/>
              </a:ext>
            </a:extLst>
          </p:cNvPr>
          <p:cNvSpPr/>
          <p:nvPr/>
        </p:nvSpPr>
        <p:spPr>
          <a:xfrm>
            <a:off x="9731828" y="335310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Process 11">
            <a:extLst>
              <a:ext uri="{FF2B5EF4-FFF2-40B4-BE49-F238E27FC236}">
                <a16:creationId xmlns:a16="http://schemas.microsoft.com/office/drawing/2014/main" id="{A0995D5A-CD47-0D81-3DD9-457D9454890F}"/>
              </a:ext>
            </a:extLst>
          </p:cNvPr>
          <p:cNvSpPr/>
          <p:nvPr/>
        </p:nvSpPr>
        <p:spPr>
          <a:xfrm>
            <a:off x="9281485" y="5000334"/>
            <a:ext cx="2202944" cy="109174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just">
              <a:lnSpc>
                <a:spcPct val="200000"/>
              </a:lnSpc>
              <a:spcBef>
                <a:spcPts val="800"/>
              </a:spcBef>
              <a:spcAft>
                <a:spcPts val="400"/>
              </a:spcAft>
            </a:pPr>
            <a:r>
              <a:rPr lang="en-GB" sz="1600" b="1" kern="10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Scaling and Data Transformation</a:t>
            </a:r>
          </a:p>
        </p:txBody>
      </p:sp>
      <p:sp>
        <p:nvSpPr>
          <p:cNvPr id="13" name="Arrow: Left 12">
            <a:extLst>
              <a:ext uri="{FF2B5EF4-FFF2-40B4-BE49-F238E27FC236}">
                <a16:creationId xmlns:a16="http://schemas.microsoft.com/office/drawing/2014/main" id="{A8FB5AB3-AC3B-5716-D550-50C88D9FF3E8}"/>
              </a:ext>
            </a:extLst>
          </p:cNvPr>
          <p:cNvSpPr/>
          <p:nvPr/>
        </p:nvSpPr>
        <p:spPr>
          <a:xfrm>
            <a:off x="7683493" y="529873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Process 13">
            <a:extLst>
              <a:ext uri="{FF2B5EF4-FFF2-40B4-BE49-F238E27FC236}">
                <a16:creationId xmlns:a16="http://schemas.microsoft.com/office/drawing/2014/main" id="{CB463CA4-3976-6333-3173-8F4E9606C4C6}"/>
              </a:ext>
            </a:extLst>
          </p:cNvPr>
          <p:cNvSpPr/>
          <p:nvPr/>
        </p:nvSpPr>
        <p:spPr>
          <a:xfrm>
            <a:off x="5627913" y="5000334"/>
            <a:ext cx="1709057" cy="1100017"/>
          </a:xfrm>
          <a:prstGeom prst="flowChartProcess">
            <a:avLst/>
          </a:prstGeom>
          <a:solidFill>
            <a:schemeClr val="bg1"/>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rebuchet MS" panose="020B0603020202020204" pitchFamily="34" charset="0"/>
              </a:rPr>
              <a:t>Splitting the Dataset</a:t>
            </a:r>
          </a:p>
        </p:txBody>
      </p:sp>
      <p:sp>
        <p:nvSpPr>
          <p:cNvPr id="15" name="Arrow: Up 14">
            <a:extLst>
              <a:ext uri="{FF2B5EF4-FFF2-40B4-BE49-F238E27FC236}">
                <a16:creationId xmlns:a16="http://schemas.microsoft.com/office/drawing/2014/main" id="{BDC5F86C-75B4-629D-9632-1B5F7B5F3C59}"/>
              </a:ext>
            </a:extLst>
          </p:cNvPr>
          <p:cNvSpPr/>
          <p:nvPr/>
        </p:nvSpPr>
        <p:spPr>
          <a:xfrm>
            <a:off x="6138978" y="3305212"/>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A73BA585-540F-32B9-0D93-BD17A2A42245}"/>
              </a:ext>
            </a:extLst>
          </p:cNvPr>
          <p:cNvSpPr/>
          <p:nvPr/>
        </p:nvSpPr>
        <p:spPr>
          <a:xfrm>
            <a:off x="7336970" y="3003770"/>
            <a:ext cx="1898144" cy="155734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kern="100" dirty="0">
                <a:effectLst/>
                <a:latin typeface="Trebuchet MS" panose="020B0603020202020204" pitchFamily="34" charset="0"/>
                <a:ea typeface="Aptos" panose="020B0004020202020204" pitchFamily="34" charset="0"/>
                <a:cs typeface="Times New Roman" panose="02020603050405020304" pitchFamily="18" charset="0"/>
              </a:rPr>
              <a:t>A flowchart of the data preprocessing steps</a:t>
            </a:r>
            <a:endParaRPr lang="en-GB" sz="1400" dirty="0">
              <a:latin typeface="Trebuchet MS" panose="020B0603020202020204" pitchFamily="34" charset="0"/>
            </a:endParaRPr>
          </a:p>
        </p:txBody>
      </p:sp>
    </p:spTree>
    <p:extLst>
      <p:ext uri="{BB962C8B-B14F-4D97-AF65-F5344CB8AC3E}">
        <p14:creationId xmlns:p14="http://schemas.microsoft.com/office/powerpoint/2010/main" val="833058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C7A6E-F645-3EEF-C4EB-38C121D0B3D7}"/>
              </a:ext>
            </a:extLst>
          </p:cNvPr>
          <p:cNvSpPr>
            <a:spLocks noGrp="1"/>
          </p:cNvSpPr>
          <p:nvPr>
            <p:ph type="title"/>
          </p:nvPr>
        </p:nvSpPr>
        <p:spPr>
          <a:xfrm>
            <a:off x="876693" y="741391"/>
            <a:ext cx="8027821" cy="564895"/>
          </a:xfrm>
        </p:spPr>
        <p:txBody>
          <a:bodyPr vert="horz" lIns="91440" tIns="45720" rIns="91440" bIns="45720" rtlCol="0" anchor="b">
            <a:normAutofit/>
          </a:bodyPr>
          <a:lstStyle/>
          <a:p>
            <a:r>
              <a:rPr lang="en-US" b="1" kern="1200" dirty="0">
                <a:solidFill>
                  <a:schemeClr val="tx1"/>
                </a:solidFill>
                <a:effectLst/>
                <a:latin typeface="+mj-lt"/>
                <a:ea typeface="+mj-ea"/>
                <a:cs typeface="+mj-cs"/>
              </a:rPr>
              <a:t>                                      </a:t>
            </a:r>
            <a:r>
              <a:rPr lang="en-US" b="1" kern="1200" dirty="0">
                <a:solidFill>
                  <a:schemeClr val="tx1"/>
                </a:solidFill>
                <a:effectLst/>
                <a:latin typeface="Trebuchet MS" panose="020B0603020202020204" pitchFamily="34" charset="0"/>
              </a:rPr>
              <a:t>Model Development</a:t>
            </a:r>
            <a:endParaRPr lang="en-US" kern="1200" dirty="0">
              <a:solidFill>
                <a:schemeClr val="tx1"/>
              </a:solidFill>
              <a:latin typeface="Trebuchet MS" panose="020B0603020202020204" pitchFamily="34" charset="0"/>
            </a:endParaRPr>
          </a:p>
        </p:txBody>
      </p:sp>
      <p:graphicFrame>
        <p:nvGraphicFramePr>
          <p:cNvPr id="8" name="Content Placeholder 7">
            <a:extLst>
              <a:ext uri="{FF2B5EF4-FFF2-40B4-BE49-F238E27FC236}">
                <a16:creationId xmlns:a16="http://schemas.microsoft.com/office/drawing/2014/main" id="{C3A97C17-2E47-257A-E28B-FB2C0B3677A4}"/>
              </a:ext>
            </a:extLst>
          </p:cNvPr>
          <p:cNvGraphicFramePr>
            <a:graphicFrameLocks noGrp="1"/>
          </p:cNvGraphicFramePr>
          <p:nvPr>
            <p:ph idx="1"/>
            <p:extLst>
              <p:ext uri="{D42A27DB-BD31-4B8C-83A1-F6EECF244321}">
                <p14:modId xmlns:p14="http://schemas.microsoft.com/office/powerpoint/2010/main" val="3777346794"/>
              </p:ext>
            </p:extLst>
          </p:nvPr>
        </p:nvGraphicFramePr>
        <p:xfrm>
          <a:off x="5627914" y="1675833"/>
          <a:ext cx="5749107" cy="3736710"/>
        </p:xfrm>
        <a:graphic>
          <a:graphicData uri="http://schemas.openxmlformats.org/drawingml/2006/table">
            <a:tbl>
              <a:tblPr firstRow="1" bandRow="1">
                <a:tableStyleId>{3B4B98B0-60AC-42C2-AFA5-B58CD77FA1E5}</a:tableStyleId>
              </a:tblPr>
              <a:tblGrid>
                <a:gridCol w="1786412">
                  <a:extLst>
                    <a:ext uri="{9D8B030D-6E8A-4147-A177-3AD203B41FA5}">
                      <a16:colId xmlns:a16="http://schemas.microsoft.com/office/drawing/2014/main" val="3779187264"/>
                    </a:ext>
                  </a:extLst>
                </a:gridCol>
                <a:gridCol w="1437277">
                  <a:extLst>
                    <a:ext uri="{9D8B030D-6E8A-4147-A177-3AD203B41FA5}">
                      <a16:colId xmlns:a16="http://schemas.microsoft.com/office/drawing/2014/main" val="3778340179"/>
                    </a:ext>
                  </a:extLst>
                </a:gridCol>
                <a:gridCol w="1437277">
                  <a:extLst>
                    <a:ext uri="{9D8B030D-6E8A-4147-A177-3AD203B41FA5}">
                      <a16:colId xmlns:a16="http://schemas.microsoft.com/office/drawing/2014/main" val="493818383"/>
                    </a:ext>
                  </a:extLst>
                </a:gridCol>
                <a:gridCol w="1088141">
                  <a:extLst>
                    <a:ext uri="{9D8B030D-6E8A-4147-A177-3AD203B41FA5}">
                      <a16:colId xmlns:a16="http://schemas.microsoft.com/office/drawing/2014/main" val="1872047748"/>
                    </a:ext>
                  </a:extLst>
                </a:gridCol>
              </a:tblGrid>
              <a:tr h="463779">
                <a:tc>
                  <a:txBody>
                    <a:bodyPr/>
                    <a:lstStyle/>
                    <a:p>
                      <a:r>
                        <a:rPr lang="en-GB" sz="2300"/>
                        <a:t>Model</a:t>
                      </a:r>
                    </a:p>
                  </a:txBody>
                  <a:tcPr marL="116405" marR="116405" marT="58203" marB="58203"/>
                </a:tc>
                <a:tc>
                  <a:txBody>
                    <a:bodyPr/>
                    <a:lstStyle/>
                    <a:p>
                      <a:r>
                        <a:rPr lang="en-GB" sz="2300"/>
                        <a:t>Accuracy</a:t>
                      </a:r>
                    </a:p>
                  </a:txBody>
                  <a:tcPr marL="116405" marR="116405" marT="58203" marB="58203"/>
                </a:tc>
                <a:tc>
                  <a:txBody>
                    <a:bodyPr/>
                    <a:lstStyle/>
                    <a:p>
                      <a:r>
                        <a:rPr lang="en-GB" sz="2300"/>
                        <a:t>Precision</a:t>
                      </a:r>
                    </a:p>
                  </a:txBody>
                  <a:tcPr marL="116405" marR="116405" marT="58203" marB="58203"/>
                </a:tc>
                <a:tc>
                  <a:txBody>
                    <a:bodyPr/>
                    <a:lstStyle/>
                    <a:p>
                      <a:r>
                        <a:rPr lang="en-GB" sz="2300"/>
                        <a:t>Recall</a:t>
                      </a:r>
                    </a:p>
                  </a:txBody>
                  <a:tcPr marL="116405" marR="116405" marT="58203" marB="58203"/>
                </a:tc>
                <a:extLst>
                  <a:ext uri="{0D108BD9-81ED-4DB2-BD59-A6C34878D82A}">
                    <a16:rowId xmlns:a16="http://schemas.microsoft.com/office/drawing/2014/main" val="167524310"/>
                  </a:ext>
                </a:extLst>
              </a:tr>
              <a:tr h="779991">
                <a:tc>
                  <a:txBody>
                    <a:bodyPr/>
                    <a:lstStyle/>
                    <a:p>
                      <a:r>
                        <a:rPr lang="en-GB" sz="2300" b="1" dirty="0"/>
                        <a:t>Logistic Regression</a:t>
                      </a:r>
                      <a:endParaRPr lang="en-GB" sz="2300" dirty="0"/>
                    </a:p>
                  </a:txBody>
                  <a:tcPr marL="116405" marR="116405" marT="58203" marB="58203" anchor="ctr"/>
                </a:tc>
                <a:tc>
                  <a:txBody>
                    <a:bodyPr/>
                    <a:lstStyle/>
                    <a:p>
                      <a:r>
                        <a:rPr lang="en-GB" sz="2300" dirty="0"/>
                        <a:t>0.78</a:t>
                      </a:r>
                    </a:p>
                  </a:txBody>
                  <a:tcPr marL="116405" marR="116405" marT="58203" marB="58203" anchor="ctr"/>
                </a:tc>
                <a:tc>
                  <a:txBody>
                    <a:bodyPr/>
                    <a:lstStyle/>
                    <a:p>
                      <a:r>
                        <a:rPr lang="en-GB" sz="2300"/>
                        <a:t>0.76</a:t>
                      </a:r>
                    </a:p>
                  </a:txBody>
                  <a:tcPr marL="116405" marR="116405" marT="58203" marB="58203" anchor="ctr"/>
                </a:tc>
                <a:tc>
                  <a:txBody>
                    <a:bodyPr/>
                    <a:lstStyle/>
                    <a:p>
                      <a:r>
                        <a:rPr lang="en-GB" sz="2300"/>
                        <a:t>0.74</a:t>
                      </a:r>
                    </a:p>
                  </a:txBody>
                  <a:tcPr marL="116405" marR="116405" marT="58203" marB="58203" anchor="ctr"/>
                </a:tc>
                <a:extLst>
                  <a:ext uri="{0D108BD9-81ED-4DB2-BD59-A6C34878D82A}">
                    <a16:rowId xmlns:a16="http://schemas.microsoft.com/office/drawing/2014/main" val="3751728937"/>
                  </a:ext>
                </a:extLst>
              </a:tr>
              <a:tr h="779991">
                <a:tc>
                  <a:txBody>
                    <a:bodyPr/>
                    <a:lstStyle/>
                    <a:p>
                      <a:r>
                        <a:rPr lang="en-GB" sz="2300" b="1"/>
                        <a:t>Random Forest</a:t>
                      </a:r>
                      <a:endParaRPr lang="en-GB" sz="2300"/>
                    </a:p>
                  </a:txBody>
                  <a:tcPr marL="116405" marR="116405" marT="58203" marB="58203" anchor="ctr"/>
                </a:tc>
                <a:tc>
                  <a:txBody>
                    <a:bodyPr/>
                    <a:lstStyle/>
                    <a:p>
                      <a:r>
                        <a:rPr lang="en-GB" sz="2300"/>
                        <a:t>0.82</a:t>
                      </a:r>
                    </a:p>
                  </a:txBody>
                  <a:tcPr marL="116405" marR="116405" marT="58203" marB="58203" anchor="ctr"/>
                </a:tc>
                <a:tc>
                  <a:txBody>
                    <a:bodyPr/>
                    <a:lstStyle/>
                    <a:p>
                      <a:r>
                        <a:rPr lang="en-GB" sz="2300"/>
                        <a:t>0.80</a:t>
                      </a:r>
                    </a:p>
                  </a:txBody>
                  <a:tcPr marL="116405" marR="116405" marT="58203" marB="58203" anchor="ctr"/>
                </a:tc>
                <a:tc>
                  <a:txBody>
                    <a:bodyPr/>
                    <a:lstStyle/>
                    <a:p>
                      <a:r>
                        <a:rPr lang="en-GB" sz="2300"/>
                        <a:t>0.79</a:t>
                      </a:r>
                    </a:p>
                  </a:txBody>
                  <a:tcPr marL="116405" marR="116405" marT="58203" marB="58203" anchor="ctr"/>
                </a:tc>
                <a:extLst>
                  <a:ext uri="{0D108BD9-81ED-4DB2-BD59-A6C34878D82A}">
                    <a16:rowId xmlns:a16="http://schemas.microsoft.com/office/drawing/2014/main" val="3711643319"/>
                  </a:ext>
                </a:extLst>
              </a:tr>
              <a:tr h="779991">
                <a:tc>
                  <a:txBody>
                    <a:bodyPr/>
                    <a:lstStyle/>
                    <a:p>
                      <a:r>
                        <a:rPr lang="en-GB" sz="2300" b="1"/>
                        <a:t>Gradient Boosting</a:t>
                      </a:r>
                      <a:endParaRPr lang="en-GB" sz="2300"/>
                    </a:p>
                  </a:txBody>
                  <a:tcPr marL="116405" marR="116405" marT="58203" marB="58203" anchor="ctr"/>
                </a:tc>
                <a:tc>
                  <a:txBody>
                    <a:bodyPr/>
                    <a:lstStyle/>
                    <a:p>
                      <a:r>
                        <a:rPr lang="en-GB" sz="2300"/>
                        <a:t>0.84</a:t>
                      </a:r>
                    </a:p>
                  </a:txBody>
                  <a:tcPr marL="116405" marR="116405" marT="58203" marB="58203" anchor="ctr"/>
                </a:tc>
                <a:tc>
                  <a:txBody>
                    <a:bodyPr/>
                    <a:lstStyle/>
                    <a:p>
                      <a:r>
                        <a:rPr lang="en-GB" sz="2300"/>
                        <a:t>0.83</a:t>
                      </a:r>
                    </a:p>
                  </a:txBody>
                  <a:tcPr marL="116405" marR="116405" marT="58203" marB="58203" anchor="ctr"/>
                </a:tc>
                <a:tc>
                  <a:txBody>
                    <a:bodyPr/>
                    <a:lstStyle/>
                    <a:p>
                      <a:r>
                        <a:rPr lang="en-GB" sz="2300"/>
                        <a:t>0.81</a:t>
                      </a:r>
                    </a:p>
                  </a:txBody>
                  <a:tcPr marL="116405" marR="116405" marT="58203" marB="58203" anchor="ctr"/>
                </a:tc>
                <a:extLst>
                  <a:ext uri="{0D108BD9-81ED-4DB2-BD59-A6C34878D82A}">
                    <a16:rowId xmlns:a16="http://schemas.microsoft.com/office/drawing/2014/main" val="2774429366"/>
                  </a:ext>
                </a:extLst>
              </a:tr>
              <a:tr h="779991">
                <a:tc>
                  <a:txBody>
                    <a:bodyPr/>
                    <a:lstStyle/>
                    <a:p>
                      <a:r>
                        <a:rPr lang="en-GB" sz="2300"/>
                        <a:t>Neural Network</a:t>
                      </a:r>
                    </a:p>
                  </a:txBody>
                  <a:tcPr marL="116405" marR="116405" marT="58203" marB="58203" anchor="ctr"/>
                </a:tc>
                <a:tc>
                  <a:txBody>
                    <a:bodyPr/>
                    <a:lstStyle/>
                    <a:p>
                      <a:r>
                        <a:rPr lang="en-GB" sz="2300"/>
                        <a:t>0.85</a:t>
                      </a:r>
                    </a:p>
                  </a:txBody>
                  <a:tcPr marL="116405" marR="116405" marT="58203" marB="58203" anchor="ctr"/>
                </a:tc>
                <a:tc>
                  <a:txBody>
                    <a:bodyPr/>
                    <a:lstStyle/>
                    <a:p>
                      <a:r>
                        <a:rPr lang="en-GB" sz="2300"/>
                        <a:t>0.84</a:t>
                      </a:r>
                    </a:p>
                  </a:txBody>
                  <a:tcPr marL="116405" marR="116405" marT="58203" marB="58203" anchor="ctr"/>
                </a:tc>
                <a:tc>
                  <a:txBody>
                    <a:bodyPr/>
                    <a:lstStyle/>
                    <a:p>
                      <a:r>
                        <a:rPr lang="en-GB" sz="2300" dirty="0"/>
                        <a:t>0.82</a:t>
                      </a:r>
                    </a:p>
                  </a:txBody>
                  <a:tcPr marL="116405" marR="116405" marT="58203" marB="58203" anchor="ctr"/>
                </a:tc>
                <a:extLst>
                  <a:ext uri="{0D108BD9-81ED-4DB2-BD59-A6C34878D82A}">
                    <a16:rowId xmlns:a16="http://schemas.microsoft.com/office/drawing/2014/main" val="180894459"/>
                  </a:ext>
                </a:extLst>
              </a:tr>
            </a:tbl>
          </a:graphicData>
        </a:graphic>
      </p:graphicFrame>
      <p:sp>
        <p:nvSpPr>
          <p:cNvPr id="7" name="Text Placeholder 6">
            <a:extLst>
              <a:ext uri="{FF2B5EF4-FFF2-40B4-BE49-F238E27FC236}">
                <a16:creationId xmlns:a16="http://schemas.microsoft.com/office/drawing/2014/main" id="{E98CD955-3EAA-3970-C6E2-5E2EC7C36881}"/>
              </a:ext>
            </a:extLst>
          </p:cNvPr>
          <p:cNvSpPr>
            <a:spLocks noGrp="1"/>
          </p:cNvSpPr>
          <p:nvPr>
            <p:ph type="body" sz="half" idx="2"/>
          </p:nvPr>
        </p:nvSpPr>
        <p:spPr>
          <a:xfrm>
            <a:off x="1502229" y="1454768"/>
            <a:ext cx="3178628" cy="4526540"/>
          </a:xfrm>
        </p:spPr>
        <p:txBody>
          <a:bodyPr vert="horz" lIns="91440" tIns="45720" rIns="91440" bIns="45720" rtlCol="0" anchor="t">
            <a:normAutofit fontScale="62500" lnSpcReduction="20000"/>
          </a:bodyPr>
          <a:lstStyle/>
          <a:p>
            <a:pPr indent="-228600">
              <a:buFont typeface="Arial" panose="020B0604020202020204" pitchFamily="34" charset="0"/>
              <a:buChar char="•"/>
            </a:pPr>
            <a:endParaRPr lang="en-US" sz="1900" dirty="0">
              <a:effectLst/>
            </a:endParaRPr>
          </a:p>
          <a:p>
            <a:pPr>
              <a:spcAft>
                <a:spcPts val="800"/>
              </a:spcAft>
              <a:buSzPts val="1000"/>
              <a:tabLst>
                <a:tab pos="1371600" algn="l"/>
              </a:tabLst>
            </a:pPr>
            <a:r>
              <a:rPr lang="en-GB" sz="2200" b="1" kern="100" dirty="0">
                <a:effectLst/>
                <a:latin typeface="Trebuchet MS" panose="020B0603020202020204" pitchFamily="34" charset="0"/>
                <a:ea typeface="Aptos" panose="020B0004020202020204" pitchFamily="34" charset="0"/>
                <a:cs typeface="Times New Roman" panose="02020603050405020304" pitchFamily="18" charset="0"/>
              </a:rPr>
              <a:t>Machine Learning Models Implemented:</a:t>
            </a:r>
          </a:p>
          <a:p>
            <a:pPr marL="285750" indent="-285750" algn="just">
              <a:lnSpc>
                <a:spcPct val="115000"/>
              </a:lnSpc>
              <a:spcAft>
                <a:spcPts val="800"/>
              </a:spcAft>
              <a:buFont typeface="Arial" panose="020B0604020202020204" pitchFamily="34" charset="0"/>
              <a:buChar char="•"/>
            </a:pPr>
            <a:r>
              <a:rPr lang="en-GB" sz="1800" b="1" kern="100" dirty="0">
                <a:effectLst/>
                <a:latin typeface="Trebuchet MS" panose="020B0603020202020204" pitchFamily="34" charset="0"/>
                <a:ea typeface="Aptos" panose="020B0004020202020204" pitchFamily="34" charset="0"/>
                <a:cs typeface="Times New Roman" panose="02020603050405020304" pitchFamily="18" charset="0"/>
              </a:rPr>
              <a:t>Logistic Regression:</a:t>
            </a:r>
            <a:r>
              <a:rPr lang="en-GB" sz="1800" b="1" kern="100" dirty="0">
                <a:latin typeface="Trebuchet MS" panose="020B0603020202020204" pitchFamily="34" charset="0"/>
                <a:ea typeface="Aptos" panose="020B0004020202020204" pitchFamily="34" charset="0"/>
                <a:cs typeface="Times New Roman" panose="02020603050405020304" pitchFamily="18" charset="0"/>
              </a:rPr>
              <a:t> </a:t>
            </a:r>
            <a:r>
              <a:rPr lang="en-GB" sz="1800" dirty="0">
                <a:effectLst/>
                <a:latin typeface="Trebuchet MS" panose="020B0603020202020204" pitchFamily="34" charset="0"/>
                <a:ea typeface="Aptos" panose="020B0004020202020204" pitchFamily="34" charset="0"/>
                <a:cs typeface="Times New Roman" panose="02020603050405020304" pitchFamily="18" charset="0"/>
              </a:rPr>
              <a:t>A simple, interpretable model used to estimate the probability of a binary outcome.</a:t>
            </a:r>
          </a:p>
          <a:p>
            <a:pPr marL="285750" indent="-285750" algn="just">
              <a:lnSpc>
                <a:spcPct val="115000"/>
              </a:lnSpc>
              <a:spcAft>
                <a:spcPts val="800"/>
              </a:spcAft>
              <a:buFont typeface="Arial" panose="020B0604020202020204" pitchFamily="34" charset="0"/>
              <a:buChar char="•"/>
            </a:pPr>
            <a:r>
              <a:rPr lang="en-GB" sz="1800" b="1" kern="100" dirty="0">
                <a:effectLst/>
                <a:latin typeface="Trebuchet MS" panose="020B0603020202020204" pitchFamily="34" charset="0"/>
                <a:ea typeface="Aptos" panose="020B0004020202020204" pitchFamily="34" charset="0"/>
                <a:cs typeface="Times New Roman" panose="02020603050405020304" pitchFamily="18" charset="0"/>
              </a:rPr>
              <a:t>Random Forest:</a:t>
            </a:r>
            <a:r>
              <a:rPr lang="en-GB" sz="1800" dirty="0">
                <a:effectLst/>
                <a:latin typeface="Trebuchet MS" panose="020B0603020202020204" pitchFamily="34" charset="0"/>
                <a:ea typeface="Aptos" panose="020B0004020202020204" pitchFamily="34" charset="0"/>
                <a:cs typeface="Times New Roman" panose="02020603050405020304" pitchFamily="18" charset="0"/>
              </a:rPr>
              <a:t> An ensemble method that builds multiple decision trees and averages their predictions.</a:t>
            </a:r>
          </a:p>
          <a:p>
            <a:pPr marL="285750" indent="-285750" algn="just">
              <a:lnSpc>
                <a:spcPct val="115000"/>
              </a:lnSpc>
              <a:spcAft>
                <a:spcPts val="800"/>
              </a:spcAft>
              <a:buFont typeface="Arial" panose="020B0604020202020204" pitchFamily="34" charset="0"/>
              <a:buChar char="•"/>
            </a:pPr>
            <a:r>
              <a:rPr lang="en-GB" sz="1800" b="1" kern="100" dirty="0">
                <a:effectLst/>
                <a:latin typeface="Trebuchet MS" panose="020B0603020202020204" pitchFamily="34" charset="0"/>
                <a:ea typeface="Aptos" panose="020B0004020202020204" pitchFamily="34" charset="0"/>
                <a:cs typeface="Times New Roman" panose="02020603050405020304" pitchFamily="18" charset="0"/>
              </a:rPr>
              <a:t> Gradient Boosting: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is an ensemble technique that builds models sequentially, with each new model correcting errors made by the previous ones.</a:t>
            </a:r>
          </a:p>
          <a:p>
            <a:pPr marL="285750" indent="-285750" algn="just">
              <a:lnSpc>
                <a:spcPct val="115000"/>
              </a:lnSpc>
              <a:spcAft>
                <a:spcPts val="800"/>
              </a:spcAft>
              <a:buFont typeface="Arial" panose="020B0604020202020204" pitchFamily="34" charset="0"/>
              <a:buChar char="•"/>
            </a:pPr>
            <a:r>
              <a:rPr lang="en-GB" sz="1800" b="1" kern="100" dirty="0">
                <a:effectLst/>
                <a:latin typeface="Trebuchet MS" panose="020B0603020202020204" pitchFamily="34" charset="0"/>
                <a:ea typeface="Aptos" panose="020B0004020202020204" pitchFamily="34" charset="0"/>
                <a:cs typeface="Times New Roman" panose="02020603050405020304" pitchFamily="18" charset="0"/>
              </a:rPr>
              <a:t> Neural Network: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A deep learning model that mimics the human brain and can capture complex patterns in data.</a:t>
            </a:r>
          </a:p>
          <a:p>
            <a:pPr>
              <a:lnSpc>
                <a:spcPct val="115000"/>
              </a:lnSpc>
              <a:spcAft>
                <a:spcPts val="800"/>
              </a:spcAft>
            </a:pPr>
            <a:r>
              <a:rPr lang="en-GB" sz="2000" dirty="0"/>
              <a:t>                                                         (Nguyen, 2020).</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763554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DF8A34-9234-AFEF-7A50-CAE1DAB6AA92}"/>
              </a:ext>
            </a:extLst>
          </p:cNvPr>
          <p:cNvSpPr>
            <a:spLocks noGrp="1"/>
          </p:cNvSpPr>
          <p:nvPr>
            <p:ph type="title"/>
          </p:nvPr>
        </p:nvSpPr>
        <p:spPr>
          <a:xfrm>
            <a:off x="5021034" y="905933"/>
            <a:ext cx="6481989" cy="965200"/>
          </a:xfrm>
        </p:spPr>
        <p:txBody>
          <a:bodyPr>
            <a:normAutofit fontScale="90000"/>
          </a:bodyPr>
          <a:lstStyle/>
          <a:p>
            <a:pPr>
              <a:lnSpc>
                <a:spcPct val="90000"/>
              </a:lnSpc>
            </a:pPr>
            <a:br>
              <a:rPr lang="en-GB" sz="1300" dirty="0">
                <a:effectLst/>
              </a:rPr>
            </a:br>
            <a:r>
              <a:rPr lang="en-GB" sz="2400" b="1" kern="100" dirty="0">
                <a:effectLst/>
                <a:latin typeface="Trebuchet MS" panose="020B0603020202020204" pitchFamily="34" charset="0"/>
                <a:ea typeface="Aptos" panose="020B0004020202020204" pitchFamily="34" charset="0"/>
                <a:cs typeface="Times New Roman" panose="02020603050405020304" pitchFamily="18" charset="0"/>
              </a:rPr>
              <a:t>Integration of Predictive Models into Streamlit Web Application</a:t>
            </a:r>
            <a:br>
              <a:rPr lang="en-GB" sz="1300" kern="100" dirty="0">
                <a:effectLst/>
                <a:latin typeface="Trebuchet MS" panose="020B0603020202020204" pitchFamily="34" charset="0"/>
                <a:ea typeface="Aptos" panose="020B0004020202020204" pitchFamily="34" charset="0"/>
                <a:cs typeface="Times New Roman" panose="02020603050405020304" pitchFamily="18" charset="0"/>
              </a:rPr>
            </a:br>
            <a:br>
              <a:rPr lang="en-GB" sz="1300" kern="100" dirty="0">
                <a:effectLst/>
                <a:latin typeface="Trebuchet MS" panose="020B0603020202020204" pitchFamily="34" charset="0"/>
                <a:ea typeface="Aptos" panose="020B0004020202020204" pitchFamily="34" charset="0"/>
                <a:cs typeface="Times New Roman" panose="02020603050405020304" pitchFamily="18" charset="0"/>
              </a:rPr>
            </a:br>
            <a:endParaRPr lang="en-GB" sz="1300" dirty="0">
              <a:latin typeface="Trebuchet MS" panose="020B0603020202020204" pitchFamily="34" charset="0"/>
            </a:endParaRPr>
          </a:p>
        </p:txBody>
      </p:sp>
      <p:pic>
        <p:nvPicPr>
          <p:cNvPr id="19" name="Picture 18" descr="Person watching empty phone">
            <a:extLst>
              <a:ext uri="{FF2B5EF4-FFF2-40B4-BE49-F238E27FC236}">
                <a16:creationId xmlns:a16="http://schemas.microsoft.com/office/drawing/2014/main" id="{A9542656-390C-8B30-A358-DF7123D8820A}"/>
              </a:ext>
            </a:extLst>
          </p:cNvPr>
          <p:cNvPicPr>
            <a:picLocks noChangeAspect="1"/>
          </p:cNvPicPr>
          <p:nvPr/>
        </p:nvPicPr>
        <p:blipFill>
          <a:blip r:embed="rId4"/>
          <a:srcRect l="42247" r="12378"/>
          <a:stretch/>
        </p:blipFill>
        <p:spPr>
          <a:xfrm>
            <a:off x="1641021" y="1069522"/>
            <a:ext cx="3102428" cy="456383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6" name="Content Placeholder 5">
            <a:extLst>
              <a:ext uri="{FF2B5EF4-FFF2-40B4-BE49-F238E27FC236}">
                <a16:creationId xmlns:a16="http://schemas.microsoft.com/office/drawing/2014/main" id="{AEEA81A8-6062-A95C-E6C5-9BB4797EBAFF}"/>
              </a:ext>
            </a:extLst>
          </p:cNvPr>
          <p:cNvSpPr>
            <a:spLocks noGrp="1"/>
          </p:cNvSpPr>
          <p:nvPr>
            <p:ph idx="1"/>
          </p:nvPr>
        </p:nvSpPr>
        <p:spPr>
          <a:xfrm>
            <a:off x="5021035" y="1597479"/>
            <a:ext cx="6481987" cy="4563835"/>
          </a:xfrm>
        </p:spPr>
        <p:txBody>
          <a:bodyPr>
            <a:normAutofit fontScale="92500"/>
          </a:bodyPr>
          <a:lstStyle/>
          <a:p>
            <a:pPr marL="0" indent="0">
              <a:lnSpc>
                <a:spcPct val="90000"/>
              </a:lnSpc>
              <a:spcAft>
                <a:spcPts val="800"/>
              </a:spcAft>
              <a:buNone/>
            </a:pPr>
            <a:endParaRPr lang="en-GB" sz="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90000"/>
              </a:lnSpc>
              <a:spcAft>
                <a:spcPts val="800"/>
              </a:spcAft>
              <a:buNone/>
            </a:pPr>
            <a:r>
              <a:rPr lang="en-GB" sz="1500" b="1" kern="100" dirty="0">
                <a:effectLst/>
                <a:latin typeface="Trebuchet MS" panose="020B0603020202020204" pitchFamily="34" charset="0"/>
                <a:ea typeface="Aptos" panose="020B0004020202020204" pitchFamily="34" charset="0"/>
                <a:cs typeface="Times New Roman" panose="02020603050405020304" pitchFamily="18" charset="0"/>
              </a:rPr>
              <a:t>Model Integration:</a:t>
            </a:r>
            <a:endParaRPr lang="en-GB" sz="15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 trained machine learning models were seamlessly integrated into a Streamlit web application, enabling real-time predictions of heart failure readmissions.</a:t>
            </a:r>
          </a:p>
          <a:p>
            <a:pPr marL="342900" lvl="0" indent="-342900">
              <a:lnSpc>
                <a:spcPct val="90000"/>
              </a:lnSpc>
              <a:spcAft>
                <a:spcPts val="800"/>
              </a:spcAft>
              <a:buSzPts val="1000"/>
              <a:buFont typeface="Symbol" panose="05050102010706020507" pitchFamily="18" charset="2"/>
              <a:buChar char=""/>
              <a:tabLst>
                <a:tab pos="457200" algn="l"/>
              </a:tabLst>
            </a:pP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 application takes patient data as input and uses the models to predict the likelihood of 30-day readmission</a:t>
            </a:r>
            <a:r>
              <a:rPr lang="en-GB" sz="800" kern="100" dirty="0">
                <a:effectLst/>
                <a:latin typeface="Trebuchet MS" panose="020B0603020202020204" pitchFamily="34" charset="0"/>
                <a:ea typeface="Aptos" panose="020B0004020202020204" pitchFamily="34" charset="0"/>
                <a:cs typeface="Times New Roman" panose="02020603050405020304" pitchFamily="18" charset="0"/>
              </a:rPr>
              <a:t>.</a:t>
            </a:r>
          </a:p>
          <a:p>
            <a:pPr marL="0" lvl="0" indent="0">
              <a:lnSpc>
                <a:spcPct val="90000"/>
              </a:lnSpc>
              <a:spcAft>
                <a:spcPts val="800"/>
              </a:spcAft>
              <a:buSzPts val="1000"/>
              <a:buNone/>
              <a:tabLst>
                <a:tab pos="457200" algn="l"/>
              </a:tabLst>
            </a:pPr>
            <a:endParaRPr lang="en-GB" sz="8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0" indent="0">
              <a:lnSpc>
                <a:spcPct val="90000"/>
              </a:lnSpc>
              <a:spcAft>
                <a:spcPts val="800"/>
              </a:spcAft>
              <a:buNone/>
            </a:pPr>
            <a:r>
              <a:rPr lang="en-GB" sz="1500" b="1" kern="100" dirty="0">
                <a:effectLst/>
                <a:latin typeface="Trebuchet MS" panose="020B0603020202020204" pitchFamily="34" charset="0"/>
                <a:ea typeface="Aptos" panose="020B0004020202020204" pitchFamily="34" charset="0"/>
                <a:cs typeface="Times New Roman" panose="02020603050405020304" pitchFamily="18" charset="0"/>
              </a:rPr>
              <a:t>User Interface Design:</a:t>
            </a:r>
            <a:endParaRPr lang="en-GB" sz="15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Design Approach</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 The UI was designed with simplicity and usability in mind, catering to healthcare professionals with varying levels of technical expertise.</a:t>
            </a:r>
          </a:p>
          <a:p>
            <a:pPr marL="342900" lvl="0" indent="-342900">
              <a:lnSpc>
                <a:spcPct val="90000"/>
              </a:lnSpc>
              <a:spcAft>
                <a:spcPts val="800"/>
              </a:spcAft>
              <a:buSzPts val="1000"/>
              <a:buFont typeface="Symbol" panose="05050102010706020507" pitchFamily="18" charset="2"/>
              <a:buChar char=""/>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Input Forms</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 Easy-to-use forms allow users to input patient data, such as age, ejection fraction, and serum creatinine levels.</a:t>
            </a:r>
          </a:p>
          <a:p>
            <a:pPr marL="342900" lvl="0" indent="-342900">
              <a:lnSpc>
                <a:spcPct val="90000"/>
              </a:lnSpc>
              <a:spcAft>
                <a:spcPts val="800"/>
              </a:spcAft>
              <a:buSzPts val="1000"/>
              <a:buFont typeface="Symbol" panose="05050102010706020507" pitchFamily="18" charset="2"/>
              <a:buChar char=""/>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 Instant Predictions: </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 application provides instant predictions and risk scores, empowering healthcare professionals with the information they need to make quick decisions.</a:t>
            </a:r>
          </a:p>
          <a:p>
            <a:pPr marL="342900" lvl="0" indent="-342900">
              <a:lnSpc>
                <a:spcPct val="90000"/>
              </a:lnSpc>
              <a:spcAft>
                <a:spcPts val="800"/>
              </a:spcAft>
              <a:buSzPts val="1000"/>
              <a:buFont typeface="Symbol" panose="05050102010706020507" pitchFamily="18" charset="2"/>
              <a:buChar char=""/>
              <a:tabLst>
                <a:tab pos="457200" algn="l"/>
              </a:tabLst>
            </a:pPr>
            <a:r>
              <a:rPr lang="en-GB" sz="1200" b="1" kern="100" dirty="0">
                <a:effectLst/>
                <a:latin typeface="Trebuchet MS" panose="020B0603020202020204" pitchFamily="34" charset="0"/>
                <a:ea typeface="Aptos" panose="020B0004020202020204" pitchFamily="34" charset="0"/>
                <a:cs typeface="Times New Roman" panose="02020603050405020304" pitchFamily="18" charset="0"/>
              </a:rPr>
              <a:t> Intuitive Visual Aids: </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The application presents results through intuitive visual aids like bar charts and risk indicators, making the information easily interpretable for clinicians</a:t>
            </a:r>
            <a:r>
              <a:rPr lang="en-GB" sz="800" kern="100" dirty="0">
                <a:effectLst/>
                <a:latin typeface="Trebuchet MS" panose="020B0603020202020204" pitchFamily="34" charset="0"/>
                <a:ea typeface="Aptos" panose="020B0004020202020204" pitchFamily="34" charset="0"/>
                <a:cs typeface="Times New Roman" panose="02020603050405020304" pitchFamily="18" charset="0"/>
              </a:rPr>
              <a:t>.</a:t>
            </a:r>
          </a:p>
          <a:p>
            <a:pPr marL="0" lvl="0" indent="0">
              <a:lnSpc>
                <a:spcPct val="90000"/>
              </a:lnSpc>
              <a:spcAft>
                <a:spcPts val="800"/>
              </a:spcAft>
              <a:buSzPts val="1000"/>
              <a:buNone/>
              <a:tabLst>
                <a:tab pos="457200" algn="l"/>
              </a:tabLst>
            </a:pPr>
            <a:r>
              <a:rPr lang="en-GB" sz="1500" b="1" kern="100" dirty="0">
                <a:effectLst/>
                <a:latin typeface="Trebuchet MS" panose="020B0603020202020204" pitchFamily="34" charset="0"/>
                <a:ea typeface="Aptos" panose="020B0004020202020204" pitchFamily="34" charset="0"/>
                <a:cs typeface="Times New Roman" panose="02020603050405020304" pitchFamily="18" charset="0"/>
              </a:rPr>
              <a:t>Demonstration of </a:t>
            </a:r>
            <a:r>
              <a:rPr lang="en-GB" sz="1500" b="1" kern="100" dirty="0" err="1">
                <a:effectLst/>
                <a:latin typeface="Trebuchet MS" panose="020B0603020202020204" pitchFamily="34" charset="0"/>
                <a:ea typeface="Aptos" panose="020B0004020202020204" pitchFamily="34" charset="0"/>
                <a:cs typeface="Times New Roman" panose="02020603050405020304" pitchFamily="18" charset="0"/>
              </a:rPr>
              <a:t>streamlit</a:t>
            </a:r>
            <a:r>
              <a:rPr lang="en-GB" sz="1500" b="1" kern="100" dirty="0">
                <a:effectLst/>
                <a:latin typeface="Trebuchet MS" panose="020B0603020202020204" pitchFamily="34" charset="0"/>
                <a:ea typeface="Aptos" panose="020B0004020202020204" pitchFamily="34" charset="0"/>
                <a:cs typeface="Times New Roman" panose="02020603050405020304" pitchFamily="18" charset="0"/>
              </a:rPr>
              <a:t> app</a:t>
            </a:r>
            <a:r>
              <a:rPr lang="en-GB" sz="800" b="1" kern="100" dirty="0">
                <a:effectLst/>
                <a:latin typeface="Trebuchet MS" panose="020B0603020202020204" pitchFamily="34" charset="0"/>
                <a:ea typeface="Aptos" panose="020B0004020202020204" pitchFamily="34" charset="0"/>
                <a:cs typeface="Times New Roman" panose="02020603050405020304" pitchFamily="18" charset="0"/>
              </a:rPr>
              <a:t>.</a:t>
            </a:r>
            <a:r>
              <a:rPr lang="en-GB" sz="1200" dirty="0">
                <a:latin typeface="Trebuchet MS" panose="020B0603020202020204" pitchFamily="34" charset="0"/>
              </a:rPr>
              <a:t>  </a:t>
            </a:r>
          </a:p>
          <a:p>
            <a:pPr marL="0" lvl="0" indent="0">
              <a:lnSpc>
                <a:spcPct val="90000"/>
              </a:lnSpc>
              <a:spcAft>
                <a:spcPts val="800"/>
              </a:spcAft>
              <a:buSzPts val="1000"/>
              <a:buNone/>
              <a:tabLst>
                <a:tab pos="457200" algn="l"/>
              </a:tabLst>
            </a:pPr>
            <a:r>
              <a:rPr lang="en-GB" sz="1200" dirty="0">
                <a:latin typeface="Trebuchet MS" panose="020B0603020202020204" pitchFamily="34" charset="0"/>
              </a:rPr>
              <a:t>                                                                                                                                                                                                                                                                                                 (Witten et al., </a:t>
            </a:r>
            <a:r>
              <a:rPr lang="en-GB" sz="1300" dirty="0">
                <a:latin typeface="Trebuchet MS" panose="020B0603020202020204" pitchFamily="34" charset="0"/>
              </a:rPr>
              <a:t>2016).</a:t>
            </a:r>
            <a:endParaRPr lang="en-GB" sz="1300" dirty="0">
              <a:effectLst/>
            </a:endParaRPr>
          </a:p>
        </p:txBody>
      </p:sp>
    </p:spTree>
    <p:extLst>
      <p:ext uri="{BB962C8B-B14F-4D97-AF65-F5344CB8AC3E}">
        <p14:creationId xmlns:p14="http://schemas.microsoft.com/office/powerpoint/2010/main" val="24614617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A650C-1CA6-6AD2-23C8-B738EF46AC5C}"/>
              </a:ext>
            </a:extLst>
          </p:cNvPr>
          <p:cNvSpPr>
            <a:spLocks noGrp="1"/>
          </p:cNvSpPr>
          <p:nvPr>
            <p:ph type="title"/>
          </p:nvPr>
        </p:nvSpPr>
        <p:spPr>
          <a:xfrm>
            <a:off x="4484914" y="566057"/>
            <a:ext cx="3592285" cy="707572"/>
          </a:xfrm>
        </p:spPr>
        <p:txBody>
          <a:bodyPr>
            <a:noAutofit/>
          </a:bodyPr>
          <a:lstStyle/>
          <a:p>
            <a:r>
              <a:rPr lang="en-GB" b="1" dirty="0">
                <a:effectLst/>
                <a:latin typeface="Trebuchet MS" panose="020B0603020202020204" pitchFamily="34" charset="0"/>
                <a:ea typeface="Aptos" panose="020B0004020202020204" pitchFamily="34" charset="0"/>
                <a:cs typeface="Times New Roman" panose="02020603050405020304" pitchFamily="18" charset="0"/>
              </a:rPr>
              <a:t>                                                                                 </a:t>
            </a:r>
            <a:r>
              <a:rPr lang="en-GB" sz="2800" b="1" dirty="0">
                <a:effectLst/>
                <a:latin typeface="Trebuchet MS" panose="020B0603020202020204" pitchFamily="34" charset="0"/>
                <a:ea typeface="Aptos" panose="020B0004020202020204" pitchFamily="34" charset="0"/>
                <a:cs typeface="Times New Roman" panose="02020603050405020304" pitchFamily="18" charset="0"/>
              </a:rPr>
              <a:t>Results and Analysis</a:t>
            </a:r>
            <a:endParaRPr lang="en-GB" sz="2800" dirty="0">
              <a:latin typeface="Trebuchet MS" panose="020B0603020202020204" pitchFamily="34" charset="0"/>
            </a:endParaRPr>
          </a:p>
        </p:txBody>
      </p:sp>
      <p:graphicFrame>
        <p:nvGraphicFramePr>
          <p:cNvPr id="2" name="Content Placeholder 1">
            <a:extLst>
              <a:ext uri="{FF2B5EF4-FFF2-40B4-BE49-F238E27FC236}">
                <a16:creationId xmlns:a16="http://schemas.microsoft.com/office/drawing/2014/main" id="{0F4A510B-D6C4-7AD5-C4C0-501A54748F82}"/>
              </a:ext>
            </a:extLst>
          </p:cNvPr>
          <p:cNvGraphicFramePr>
            <a:graphicFrameLocks noGrp="1"/>
          </p:cNvGraphicFramePr>
          <p:nvPr>
            <p:ph idx="1"/>
            <p:extLst>
              <p:ext uri="{D42A27DB-BD31-4B8C-83A1-F6EECF244321}">
                <p14:modId xmlns:p14="http://schemas.microsoft.com/office/powerpoint/2010/main" val="2216323632"/>
              </p:ext>
            </p:extLst>
          </p:nvPr>
        </p:nvGraphicFramePr>
        <p:xfrm>
          <a:off x="5704114" y="1924591"/>
          <a:ext cx="6335487" cy="3997237"/>
        </p:xfrm>
        <a:graphic>
          <a:graphicData uri="http://schemas.openxmlformats.org/drawingml/2006/table">
            <a:tbl>
              <a:tblPr firstRow="1" bandRow="1">
                <a:tableStyleId>{5C22544A-7EE6-4342-B048-85BDC9FD1C3A}</a:tableStyleId>
              </a:tblPr>
              <a:tblGrid>
                <a:gridCol w="1055915">
                  <a:extLst>
                    <a:ext uri="{9D8B030D-6E8A-4147-A177-3AD203B41FA5}">
                      <a16:colId xmlns:a16="http://schemas.microsoft.com/office/drawing/2014/main" val="1847207183"/>
                    </a:ext>
                  </a:extLst>
                </a:gridCol>
                <a:gridCol w="1154847">
                  <a:extLst>
                    <a:ext uri="{9D8B030D-6E8A-4147-A177-3AD203B41FA5}">
                      <a16:colId xmlns:a16="http://schemas.microsoft.com/office/drawing/2014/main" val="2953328337"/>
                    </a:ext>
                  </a:extLst>
                </a:gridCol>
                <a:gridCol w="1237891">
                  <a:extLst>
                    <a:ext uri="{9D8B030D-6E8A-4147-A177-3AD203B41FA5}">
                      <a16:colId xmlns:a16="http://schemas.microsoft.com/office/drawing/2014/main" val="3851334843"/>
                    </a:ext>
                  </a:extLst>
                </a:gridCol>
                <a:gridCol w="905279">
                  <a:extLst>
                    <a:ext uri="{9D8B030D-6E8A-4147-A177-3AD203B41FA5}">
                      <a16:colId xmlns:a16="http://schemas.microsoft.com/office/drawing/2014/main" val="1075154231"/>
                    </a:ext>
                  </a:extLst>
                </a:gridCol>
                <a:gridCol w="1076276">
                  <a:extLst>
                    <a:ext uri="{9D8B030D-6E8A-4147-A177-3AD203B41FA5}">
                      <a16:colId xmlns:a16="http://schemas.microsoft.com/office/drawing/2014/main" val="1091286805"/>
                    </a:ext>
                  </a:extLst>
                </a:gridCol>
                <a:gridCol w="905279">
                  <a:extLst>
                    <a:ext uri="{9D8B030D-6E8A-4147-A177-3AD203B41FA5}">
                      <a16:colId xmlns:a16="http://schemas.microsoft.com/office/drawing/2014/main" val="3422247547"/>
                    </a:ext>
                  </a:extLst>
                </a:gridCol>
              </a:tblGrid>
              <a:tr h="736333">
                <a:tc>
                  <a:txBody>
                    <a:bodyPr/>
                    <a:lstStyle/>
                    <a:p>
                      <a:r>
                        <a:rPr lang="en-GB" dirty="0"/>
                        <a:t>Model</a:t>
                      </a:r>
                    </a:p>
                  </a:txBody>
                  <a:tcPr/>
                </a:tc>
                <a:tc>
                  <a:txBody>
                    <a:bodyPr/>
                    <a:lstStyle/>
                    <a:p>
                      <a:r>
                        <a:rPr lang="en-GB" dirty="0"/>
                        <a:t>Accuracy</a:t>
                      </a:r>
                    </a:p>
                  </a:txBody>
                  <a:tcPr/>
                </a:tc>
                <a:tc>
                  <a:txBody>
                    <a:bodyPr/>
                    <a:lstStyle/>
                    <a:p>
                      <a:r>
                        <a:rPr lang="en-GB" dirty="0"/>
                        <a:t>Precision</a:t>
                      </a:r>
                    </a:p>
                  </a:txBody>
                  <a:tcPr/>
                </a:tc>
                <a:tc>
                  <a:txBody>
                    <a:bodyPr/>
                    <a:lstStyle/>
                    <a:p>
                      <a:r>
                        <a:rPr lang="en-GB" dirty="0"/>
                        <a:t>Recall</a:t>
                      </a:r>
                    </a:p>
                  </a:txBody>
                  <a:tcPr/>
                </a:tc>
                <a:tc>
                  <a:txBody>
                    <a:bodyPr/>
                    <a:lstStyle/>
                    <a:p>
                      <a:r>
                        <a:rPr lang="en-GB" dirty="0"/>
                        <a:t>F1-Score</a:t>
                      </a:r>
                    </a:p>
                  </a:txBody>
                  <a:tcPr/>
                </a:tc>
                <a:tc>
                  <a:txBody>
                    <a:bodyPr/>
                    <a:lstStyle/>
                    <a:p>
                      <a:r>
                        <a:rPr lang="en-GB" dirty="0"/>
                        <a:t>AUC-ROC</a:t>
                      </a:r>
                    </a:p>
                  </a:txBody>
                  <a:tcPr/>
                </a:tc>
                <a:extLst>
                  <a:ext uri="{0D108BD9-81ED-4DB2-BD59-A6C34878D82A}">
                    <a16:rowId xmlns:a16="http://schemas.microsoft.com/office/drawing/2014/main" val="34888882"/>
                  </a:ext>
                </a:extLst>
              </a:tr>
              <a:tr h="1051905">
                <a:tc>
                  <a:txBody>
                    <a:bodyPr/>
                    <a:lstStyle/>
                    <a:p>
                      <a:r>
                        <a:rPr lang="en-GB" dirty="0"/>
                        <a:t>Logistic Regression</a:t>
                      </a:r>
                    </a:p>
                  </a:txBody>
                  <a:tcPr/>
                </a:tc>
                <a:tc>
                  <a:txBody>
                    <a:bodyPr/>
                    <a:lstStyle/>
                    <a:p>
                      <a:r>
                        <a:rPr lang="en-GB" dirty="0"/>
                        <a:t>78%</a:t>
                      </a:r>
                    </a:p>
                  </a:txBody>
                  <a:tcPr/>
                </a:tc>
                <a:tc>
                  <a:txBody>
                    <a:bodyPr/>
                    <a:lstStyle/>
                    <a:p>
                      <a:r>
                        <a:rPr lang="en-GB" dirty="0"/>
                        <a:t>0.75</a:t>
                      </a:r>
                    </a:p>
                  </a:txBody>
                  <a:tcPr/>
                </a:tc>
                <a:tc>
                  <a:txBody>
                    <a:bodyPr/>
                    <a:lstStyle/>
                    <a:p>
                      <a:r>
                        <a:rPr lang="en-GB" dirty="0"/>
                        <a:t>0.68</a:t>
                      </a:r>
                    </a:p>
                  </a:txBody>
                  <a:tcPr/>
                </a:tc>
                <a:tc>
                  <a:txBody>
                    <a:bodyPr/>
                    <a:lstStyle/>
                    <a:p>
                      <a:r>
                        <a:rPr lang="en-GB" dirty="0"/>
                        <a:t>0.71</a:t>
                      </a:r>
                    </a:p>
                  </a:txBody>
                  <a:tcPr/>
                </a:tc>
                <a:tc>
                  <a:txBody>
                    <a:bodyPr/>
                    <a:lstStyle/>
                    <a:p>
                      <a:r>
                        <a:rPr lang="en-GB" dirty="0"/>
                        <a:t>0.80</a:t>
                      </a:r>
                    </a:p>
                  </a:txBody>
                  <a:tcPr/>
                </a:tc>
                <a:extLst>
                  <a:ext uri="{0D108BD9-81ED-4DB2-BD59-A6C34878D82A}">
                    <a16:rowId xmlns:a16="http://schemas.microsoft.com/office/drawing/2014/main" val="1265317399"/>
                  </a:ext>
                </a:extLst>
              </a:tr>
              <a:tr h="736333">
                <a:tc>
                  <a:txBody>
                    <a:bodyPr/>
                    <a:lstStyle/>
                    <a:p>
                      <a:r>
                        <a:rPr lang="en-GB" dirty="0"/>
                        <a:t>Random Forest</a:t>
                      </a:r>
                    </a:p>
                  </a:txBody>
                  <a:tcPr/>
                </a:tc>
                <a:tc>
                  <a:txBody>
                    <a:bodyPr/>
                    <a:lstStyle/>
                    <a:p>
                      <a:r>
                        <a:rPr lang="en-GB" dirty="0"/>
                        <a:t>82%</a:t>
                      </a:r>
                    </a:p>
                  </a:txBody>
                  <a:tcPr/>
                </a:tc>
                <a:tc>
                  <a:txBody>
                    <a:bodyPr/>
                    <a:lstStyle/>
                    <a:p>
                      <a:r>
                        <a:rPr lang="en-GB" dirty="0"/>
                        <a:t>0.79</a:t>
                      </a:r>
                    </a:p>
                  </a:txBody>
                  <a:tcPr/>
                </a:tc>
                <a:tc>
                  <a:txBody>
                    <a:bodyPr/>
                    <a:lstStyle/>
                    <a:p>
                      <a:r>
                        <a:rPr lang="en-GB" dirty="0"/>
                        <a:t>0.72</a:t>
                      </a:r>
                    </a:p>
                  </a:txBody>
                  <a:tcPr/>
                </a:tc>
                <a:tc>
                  <a:txBody>
                    <a:bodyPr/>
                    <a:lstStyle/>
                    <a:p>
                      <a:r>
                        <a:rPr lang="en-GB" dirty="0"/>
                        <a:t>0.75</a:t>
                      </a:r>
                    </a:p>
                  </a:txBody>
                  <a:tcPr/>
                </a:tc>
                <a:tc>
                  <a:txBody>
                    <a:bodyPr/>
                    <a:lstStyle/>
                    <a:p>
                      <a:r>
                        <a:rPr lang="en-GB" dirty="0"/>
                        <a:t>0.85</a:t>
                      </a:r>
                    </a:p>
                  </a:txBody>
                  <a:tcPr/>
                </a:tc>
                <a:extLst>
                  <a:ext uri="{0D108BD9-81ED-4DB2-BD59-A6C34878D82A}">
                    <a16:rowId xmlns:a16="http://schemas.microsoft.com/office/drawing/2014/main" val="3133729777"/>
                  </a:ext>
                </a:extLst>
              </a:tr>
              <a:tr h="736333">
                <a:tc>
                  <a:txBody>
                    <a:bodyPr/>
                    <a:lstStyle/>
                    <a:p>
                      <a:r>
                        <a:rPr lang="en-GB" dirty="0"/>
                        <a:t>Gradient Boosting</a:t>
                      </a:r>
                    </a:p>
                  </a:txBody>
                  <a:tcPr/>
                </a:tc>
                <a:tc>
                  <a:txBody>
                    <a:bodyPr/>
                    <a:lstStyle/>
                    <a:p>
                      <a:r>
                        <a:rPr lang="en-GB" dirty="0"/>
                        <a:t>85%</a:t>
                      </a:r>
                    </a:p>
                  </a:txBody>
                  <a:tcPr/>
                </a:tc>
                <a:tc>
                  <a:txBody>
                    <a:bodyPr/>
                    <a:lstStyle/>
                    <a:p>
                      <a:r>
                        <a:rPr lang="en-GB" dirty="0"/>
                        <a:t>0.82</a:t>
                      </a:r>
                    </a:p>
                  </a:txBody>
                  <a:tcPr/>
                </a:tc>
                <a:tc>
                  <a:txBody>
                    <a:bodyPr/>
                    <a:lstStyle/>
                    <a:p>
                      <a:r>
                        <a:rPr lang="en-GB" dirty="0"/>
                        <a:t>0.78</a:t>
                      </a:r>
                    </a:p>
                  </a:txBody>
                  <a:tcPr/>
                </a:tc>
                <a:tc>
                  <a:txBody>
                    <a:bodyPr/>
                    <a:lstStyle/>
                    <a:p>
                      <a:r>
                        <a:rPr lang="en-GB" dirty="0"/>
                        <a:t>0.80</a:t>
                      </a:r>
                    </a:p>
                  </a:txBody>
                  <a:tcPr/>
                </a:tc>
                <a:tc>
                  <a:txBody>
                    <a:bodyPr/>
                    <a:lstStyle/>
                    <a:p>
                      <a:r>
                        <a:rPr lang="en-GB" dirty="0"/>
                        <a:t>0.88</a:t>
                      </a:r>
                    </a:p>
                  </a:txBody>
                  <a:tcPr/>
                </a:tc>
                <a:extLst>
                  <a:ext uri="{0D108BD9-81ED-4DB2-BD59-A6C34878D82A}">
                    <a16:rowId xmlns:a16="http://schemas.microsoft.com/office/drawing/2014/main" val="48840002"/>
                  </a:ext>
                </a:extLst>
              </a:tr>
              <a:tr h="736333">
                <a:tc>
                  <a:txBody>
                    <a:bodyPr/>
                    <a:lstStyle/>
                    <a:p>
                      <a:r>
                        <a:rPr lang="en-GB" dirty="0"/>
                        <a:t>Neural Network</a:t>
                      </a:r>
                    </a:p>
                  </a:txBody>
                  <a:tcPr/>
                </a:tc>
                <a:tc>
                  <a:txBody>
                    <a:bodyPr/>
                    <a:lstStyle/>
                    <a:p>
                      <a:r>
                        <a:rPr lang="en-GB" dirty="0"/>
                        <a:t>83%</a:t>
                      </a:r>
                    </a:p>
                  </a:txBody>
                  <a:tcPr/>
                </a:tc>
                <a:tc>
                  <a:txBody>
                    <a:bodyPr/>
                    <a:lstStyle/>
                    <a:p>
                      <a:r>
                        <a:rPr lang="en-GB" dirty="0"/>
                        <a:t>0.80</a:t>
                      </a:r>
                    </a:p>
                  </a:txBody>
                  <a:tcPr/>
                </a:tc>
                <a:tc>
                  <a:txBody>
                    <a:bodyPr/>
                    <a:lstStyle/>
                    <a:p>
                      <a:r>
                        <a:rPr lang="en-GB" dirty="0"/>
                        <a:t>0.74</a:t>
                      </a:r>
                    </a:p>
                  </a:txBody>
                  <a:tcPr/>
                </a:tc>
                <a:tc>
                  <a:txBody>
                    <a:bodyPr/>
                    <a:lstStyle/>
                    <a:p>
                      <a:r>
                        <a:rPr lang="en-GB" dirty="0"/>
                        <a:t>0.77</a:t>
                      </a:r>
                    </a:p>
                  </a:txBody>
                  <a:tcPr/>
                </a:tc>
                <a:tc>
                  <a:txBody>
                    <a:bodyPr/>
                    <a:lstStyle/>
                    <a:p>
                      <a:r>
                        <a:rPr lang="en-GB" dirty="0"/>
                        <a:t>0.86</a:t>
                      </a:r>
                    </a:p>
                  </a:txBody>
                  <a:tcPr/>
                </a:tc>
                <a:extLst>
                  <a:ext uri="{0D108BD9-81ED-4DB2-BD59-A6C34878D82A}">
                    <a16:rowId xmlns:a16="http://schemas.microsoft.com/office/drawing/2014/main" val="3950120586"/>
                  </a:ext>
                </a:extLst>
              </a:tr>
            </a:tbl>
          </a:graphicData>
        </a:graphic>
      </p:graphicFrame>
      <p:sp>
        <p:nvSpPr>
          <p:cNvPr id="6" name="Text Placeholder 5">
            <a:extLst>
              <a:ext uri="{FF2B5EF4-FFF2-40B4-BE49-F238E27FC236}">
                <a16:creationId xmlns:a16="http://schemas.microsoft.com/office/drawing/2014/main" id="{7AF5DA60-E8D3-9CDB-26DD-1AD5E506672C}"/>
              </a:ext>
            </a:extLst>
          </p:cNvPr>
          <p:cNvSpPr>
            <a:spLocks noGrp="1"/>
          </p:cNvSpPr>
          <p:nvPr>
            <p:ph type="body" sz="half" idx="2"/>
          </p:nvPr>
        </p:nvSpPr>
        <p:spPr>
          <a:xfrm>
            <a:off x="1578429" y="1491343"/>
            <a:ext cx="3864428" cy="5214256"/>
          </a:xfrm>
        </p:spPr>
        <p:txBody>
          <a:bodyPr>
            <a:normAutofit fontScale="62500" lnSpcReduction="20000"/>
          </a:bodyPr>
          <a:lstStyle/>
          <a:p>
            <a:pPr lvl="0">
              <a:lnSpc>
                <a:spcPct val="115000"/>
              </a:lnSpc>
              <a:spcAft>
                <a:spcPts val="800"/>
              </a:spcAft>
              <a:buSzPts val="1000"/>
              <a:tabLst>
                <a:tab pos="457200" algn="l"/>
              </a:tabLst>
            </a:pPr>
            <a:endParaRPr lang="en-GB" b="1" kern="100" dirty="0">
              <a:effectLst/>
              <a:latin typeface="Trebuchet MS" panose="020B0603020202020204" pitchFamily="34" charset="0"/>
              <a:ea typeface="Aptos" panose="020B0004020202020204" pitchFamily="34" charset="0"/>
              <a:cs typeface="Times New Roman" panose="02020603050405020304" pitchFamily="18" charset="0"/>
            </a:endParaRPr>
          </a:p>
          <a:p>
            <a:pPr lvl="0">
              <a:lnSpc>
                <a:spcPct val="115000"/>
              </a:lnSpc>
              <a:spcAft>
                <a:spcPts val="800"/>
              </a:spcAft>
              <a:buSzPts val="1000"/>
              <a:tabLst>
                <a:tab pos="457200" algn="l"/>
              </a:tabLst>
            </a:pPr>
            <a:endParaRPr lang="en-GB" b="1" kern="100" dirty="0">
              <a:effectLst/>
              <a:latin typeface="Trebuchet MS" panose="020B0603020202020204" pitchFamily="34" charset="0"/>
              <a:ea typeface="Aptos" panose="020B0004020202020204" pitchFamily="34" charset="0"/>
              <a:cs typeface="Times New Roman" panose="02020603050405020304" pitchFamily="18" charset="0"/>
            </a:endParaRPr>
          </a:p>
          <a:p>
            <a:pPr lvl="0" algn="just">
              <a:lnSpc>
                <a:spcPct val="115000"/>
              </a:lnSpc>
              <a:spcAft>
                <a:spcPts val="800"/>
              </a:spcAft>
              <a:buSzPts val="1000"/>
              <a:tabLst>
                <a:tab pos="457200" algn="l"/>
              </a:tabLst>
            </a:pPr>
            <a:endParaRPr lang="en-GB" sz="1900" b="1" kern="100" dirty="0">
              <a:effectLst/>
              <a:latin typeface="Trebuchet MS" panose="020B0603020202020204" pitchFamily="34" charset="0"/>
              <a:ea typeface="Aptos" panose="020B0004020202020204" pitchFamily="34" charset="0"/>
              <a:cs typeface="Times New Roman" panose="02020603050405020304" pitchFamily="18" charset="0"/>
            </a:endParaRPr>
          </a:p>
          <a:p>
            <a:pPr lvl="0" algn="just">
              <a:lnSpc>
                <a:spcPct val="115000"/>
              </a:lnSpc>
              <a:spcAft>
                <a:spcPts val="800"/>
              </a:spcAft>
              <a:buSzPts val="1000"/>
              <a:tabLst>
                <a:tab pos="457200" algn="l"/>
              </a:tabLst>
            </a:pPr>
            <a:r>
              <a:rPr lang="en-GB" sz="1900" b="1" kern="100" dirty="0">
                <a:effectLst/>
                <a:latin typeface="Trebuchet MS" panose="020B0603020202020204" pitchFamily="34" charset="0"/>
                <a:ea typeface="Aptos" panose="020B0004020202020204" pitchFamily="34" charset="0"/>
                <a:cs typeface="Times New Roman" panose="02020603050405020304" pitchFamily="18" charset="0"/>
              </a:rPr>
              <a:t>Model Performance</a:t>
            </a:r>
            <a:r>
              <a:rPr lang="en-GB" sz="1500"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Logistic Regression</a:t>
            </a:r>
            <a:r>
              <a:rPr lang="en-GB" sz="1800" kern="100" dirty="0">
                <a:latin typeface="Trebuchet MS" panose="020B0603020202020204" pitchFamily="34" charset="0"/>
                <a:ea typeface="Aptos" panose="020B0004020202020204" pitchFamily="34" charset="0"/>
                <a:cs typeface="Times New Roman" panose="02020603050405020304" pitchFamily="18" charset="0"/>
              </a:rPr>
              <a:t>-</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 78%, Random Forest-82%, Gradient Boosting</a:t>
            </a:r>
            <a:r>
              <a:rPr lang="en-GB" sz="1800" kern="100" dirty="0">
                <a:latin typeface="Trebuchet MS" panose="020B0603020202020204" pitchFamily="34" charset="0"/>
                <a:ea typeface="Aptos" panose="020B0004020202020204" pitchFamily="34" charset="0"/>
                <a:cs typeface="Times New Roman" panose="02020603050405020304" pitchFamily="18" charset="0"/>
              </a:rPr>
              <a:t>-</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85%, Neural Network- 83%. Each model's performance was evaluated based on accuracy, precision, recall, and AUC-ROC, with Gradient Boosting showing the highest overall accuracy</a:t>
            </a:r>
            <a:r>
              <a:rPr lang="en-GB" sz="1800" kern="100" dirty="0">
                <a:latin typeface="Trebuchet MS" panose="020B0603020202020204" pitchFamily="34" charset="0"/>
                <a:ea typeface="Aptos" panose="020B0004020202020204" pitchFamily="34" charset="0"/>
                <a:cs typeface="Times New Roman" panose="02020603050405020304" pitchFamily="18" charset="0"/>
              </a:rPr>
              <a:t>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a:t>
            </a:r>
            <a:r>
              <a:rPr lang="en-GB" sz="1800" dirty="0"/>
              <a:t>Ponikowski et al., 2016).</a:t>
            </a:r>
            <a:endParaRPr lang="en-GB" sz="18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171450" indent="-171450" algn="just">
              <a:lnSpc>
                <a:spcPct val="115000"/>
              </a:lnSpc>
              <a:spcAft>
                <a:spcPts val="800"/>
              </a:spcAft>
              <a:buSzPts val="1000"/>
              <a:buFont typeface="Arial" panose="020B0604020202020204" pitchFamily="34" charset="0"/>
              <a:buChar char="•"/>
              <a:tabLst>
                <a:tab pos="1371600" algn="l"/>
              </a:tabLst>
            </a:pPr>
            <a:r>
              <a:rPr lang="en-GB" sz="1800" b="1" kern="100" dirty="0">
                <a:latin typeface="Trebuchet MS" panose="020B0603020202020204" pitchFamily="34" charset="0"/>
                <a:ea typeface="Aptos" panose="020B0004020202020204" pitchFamily="34" charset="0"/>
                <a:cs typeface="Times New Roman" panose="02020603050405020304" pitchFamily="18" charset="0"/>
              </a:rPr>
              <a:t>T</a:t>
            </a:r>
            <a:r>
              <a:rPr lang="en-GB" sz="1800" b="1" kern="100" dirty="0">
                <a:effectLst/>
                <a:latin typeface="Trebuchet MS" panose="020B0603020202020204" pitchFamily="34" charset="0"/>
                <a:ea typeface="Aptos" panose="020B0004020202020204" pitchFamily="34" charset="0"/>
                <a:cs typeface="Times New Roman" panose="02020603050405020304" pitchFamily="18" charset="0"/>
              </a:rPr>
              <a:t>he table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shows the models' performance regarding accuracy, AUC-ROC, and other relevant metrics.</a:t>
            </a:r>
          </a:p>
          <a:p>
            <a:pPr algn="just">
              <a:lnSpc>
                <a:spcPct val="115000"/>
              </a:lnSpc>
              <a:spcAft>
                <a:spcPts val="800"/>
              </a:spcAft>
              <a:buSzPts val="1000"/>
              <a:tabLst>
                <a:tab pos="1371600" algn="l"/>
              </a:tabLst>
            </a:pPr>
            <a:r>
              <a:rPr lang="en-GB" sz="1900" b="1" kern="100" dirty="0">
                <a:effectLst/>
                <a:latin typeface="Trebuchet MS" panose="020B0603020202020204" pitchFamily="34" charset="0"/>
                <a:ea typeface="Aptos" panose="020B0004020202020204" pitchFamily="34" charset="0"/>
                <a:cs typeface="Times New Roman" panose="02020603050405020304" pitchFamily="18" charset="0"/>
              </a:rPr>
              <a:t>Model Comparison and Final Selection</a:t>
            </a:r>
            <a:r>
              <a:rPr lang="en-GB" b="1"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kern="100" dirty="0">
                <a:effectLst/>
                <a:latin typeface="Trebuchet MS" panose="020B0603020202020204" pitchFamily="34" charset="0"/>
                <a:ea typeface="Aptos" panose="020B0004020202020204" pitchFamily="34" charset="0"/>
                <a:cs typeface="Times New Roman" panose="02020603050405020304" pitchFamily="18" charset="0"/>
              </a:rPr>
              <a:t>After a thorough comparison, gradient Boosting emerged as the most suitable model for our application</a:t>
            </a:r>
            <a:r>
              <a:rPr lang="en-GB" b="1" kern="100" dirty="0">
                <a:effectLst/>
                <a:latin typeface="Trebuchet MS" panose="020B0603020202020204" pitchFamily="34" charset="0"/>
                <a:ea typeface="Aptos" panose="020B0004020202020204" pitchFamily="34" charset="0"/>
                <a:cs typeface="Times New Roman" panose="02020603050405020304" pitchFamily="18" charset="0"/>
              </a:rPr>
              <a:t>.</a:t>
            </a:r>
            <a:r>
              <a:rPr lang="en-GB" sz="1600" dirty="0"/>
              <a:t> (Witten et al., 2016) </a:t>
            </a:r>
            <a:endParaRPr lang="en-GB" b="1" kern="100" dirty="0">
              <a:effectLst/>
              <a:latin typeface="Trebuchet MS" panose="020B0603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n-GB" sz="1900" b="1" kern="100" dirty="0">
                <a:effectLst/>
                <a:latin typeface="Trebuchet MS" panose="020B0603020202020204" pitchFamily="34" charset="0"/>
                <a:ea typeface="Aptos" panose="020B0004020202020204" pitchFamily="34" charset="0"/>
                <a:cs typeface="Times New Roman" panose="02020603050405020304" pitchFamily="18" charset="0"/>
              </a:rPr>
              <a:t>Reason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kern="100" dirty="0">
                <a:effectLst/>
                <a:latin typeface="Trebuchet MS" panose="020B0603020202020204" pitchFamily="34" charset="0"/>
                <a:ea typeface="Aptos" panose="020B0004020202020204" pitchFamily="34" charset="0"/>
                <a:cs typeface="Times New Roman" panose="02020603050405020304" pitchFamily="18" charset="0"/>
              </a:rPr>
              <a:t>Gradient Boosting was selected for the final application due to its superior performance across multiple metrics, particularly its high accuracy, precision, recall, and AUC-ROC. Its ability to capture complex relationships in the data made it the most reliable model for predicting heart failure readmissions</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a:t>
            </a:r>
            <a:r>
              <a:rPr lang="en-GB" sz="1400" dirty="0"/>
              <a:t> (Zhou, McClish, and Obuchowski, 2011)</a:t>
            </a:r>
            <a:endParaRPr lang="en-GB" sz="12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n-GB" sz="1900" b="1" kern="100" dirty="0">
                <a:effectLst/>
                <a:latin typeface="Trebuchet MS" panose="020B0603020202020204" pitchFamily="34" charset="0"/>
                <a:ea typeface="Aptos" panose="020B0004020202020204" pitchFamily="34" charset="0"/>
                <a:cs typeface="Times New Roman" panose="02020603050405020304" pitchFamily="18" charset="0"/>
              </a:rPr>
              <a:t>Implementation</a:t>
            </a:r>
            <a:r>
              <a:rPr lang="en-GB" sz="1200" kern="100" dirty="0">
                <a:effectLst/>
                <a:latin typeface="Trebuchet MS" panose="020B0603020202020204" pitchFamily="34" charset="0"/>
                <a:ea typeface="Aptos" panose="020B0004020202020204" pitchFamily="34" charset="0"/>
                <a:cs typeface="Times New Roman" panose="02020603050405020304" pitchFamily="18" charset="0"/>
              </a:rPr>
              <a:t>: </a:t>
            </a:r>
            <a:r>
              <a:rPr lang="en-GB" sz="1800" kern="100" dirty="0">
                <a:effectLst/>
                <a:latin typeface="Trebuchet MS" panose="020B0603020202020204" pitchFamily="34" charset="0"/>
                <a:ea typeface="Aptos" panose="020B0004020202020204" pitchFamily="34" charset="0"/>
                <a:cs typeface="Times New Roman" panose="02020603050405020304" pitchFamily="18" charset="0"/>
              </a:rPr>
              <a:t>This model was integrated into the Streamlit web application, providing healthcare professionals with an accurate and user-friendly tool for assessing readmission risk.</a:t>
            </a:r>
          </a:p>
          <a:p>
            <a:pPr marL="342900" lvl="0" indent="-342900" algn="just">
              <a:lnSpc>
                <a:spcPct val="115000"/>
              </a:lnSpc>
              <a:spcAft>
                <a:spcPts val="800"/>
              </a:spcAft>
              <a:buSzPts val="1000"/>
              <a:buFont typeface="Symbol" panose="05050102010706020507" pitchFamily="18" charset="2"/>
              <a:buChar char=""/>
              <a:tabLst>
                <a:tab pos="457200" algn="l"/>
              </a:tabLst>
            </a:pPr>
            <a:endParaRPr lang="en-GB" sz="18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endParaRPr lang="en-GB" sz="1800" kern="100" dirty="0">
              <a:effectLst/>
              <a:latin typeface="Trebuchet MS" panose="020B0603020202020204" pitchFamily="34" charset="0"/>
              <a:ea typeface="Aptos" panose="020B0004020202020204" pitchFamily="34" charset="0"/>
              <a:cs typeface="Times New Roman" panose="02020603050405020304" pitchFamily="18" charset="0"/>
            </a:endParaRPr>
          </a:p>
          <a:p>
            <a:pPr>
              <a:lnSpc>
                <a:spcPct val="115000"/>
              </a:lnSpc>
              <a:spcAft>
                <a:spcPts val="800"/>
              </a:spcAft>
              <a:buSzPts val="1000"/>
              <a:tabLst>
                <a:tab pos="1371600" algn="l"/>
              </a:tabLst>
            </a:pPr>
            <a:endParaRPr lang="en-GB" sz="1800" kern="100" dirty="0">
              <a:effectLst/>
              <a:latin typeface="Trebuchet MS" panose="020B0603020202020204" pitchFamily="34" charset="0"/>
              <a:ea typeface="Aptos" panose="020B0004020202020204" pitchFamily="34" charset="0"/>
              <a:cs typeface="Times New Roman" panose="02020603050405020304" pitchFamily="18" charset="0"/>
            </a:endParaRPr>
          </a:p>
          <a:p>
            <a:pPr>
              <a:lnSpc>
                <a:spcPct val="115000"/>
              </a:lnSpc>
              <a:spcAft>
                <a:spcPts val="800"/>
              </a:spcAft>
              <a:buSzPts val="1000"/>
              <a:tabLst>
                <a:tab pos="1371600" algn="l"/>
              </a:tabLst>
            </a:pPr>
            <a:endParaRPr lang="en-GB" sz="1200" kern="100" dirty="0">
              <a:effectLst/>
              <a:latin typeface="Trebuchet MS" panose="020B0603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902001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D2D5-F821-A5E0-C150-67288D5AF66F}"/>
              </a:ext>
            </a:extLst>
          </p:cNvPr>
          <p:cNvSpPr>
            <a:spLocks noGrp="1"/>
          </p:cNvSpPr>
          <p:nvPr>
            <p:ph type="title"/>
          </p:nvPr>
        </p:nvSpPr>
        <p:spPr>
          <a:xfrm>
            <a:off x="839788" y="457200"/>
            <a:ext cx="6420983" cy="674914"/>
          </a:xfrm>
        </p:spPr>
        <p:txBody>
          <a:bodyPr/>
          <a:lstStyle/>
          <a:p>
            <a:r>
              <a:rPr lang="en-GB" sz="3200" b="1" kern="100" dirty="0">
                <a:effectLst/>
                <a:latin typeface="Trebuchet MS" panose="020B0603020202020204" pitchFamily="34" charset="0"/>
                <a:ea typeface="Aptos" panose="020B0004020202020204" pitchFamily="34" charset="0"/>
                <a:cs typeface="Times New Roman" panose="02020603050405020304" pitchFamily="18" charset="0"/>
              </a:rPr>
              <a:t>                              Key Findings</a:t>
            </a:r>
            <a:endParaRPr lang="en-GB" dirty="0"/>
          </a:p>
        </p:txBody>
      </p:sp>
      <p:pic>
        <p:nvPicPr>
          <p:cNvPr id="5" name="Content Placeholder 4">
            <a:extLst>
              <a:ext uri="{FF2B5EF4-FFF2-40B4-BE49-F238E27FC236}">
                <a16:creationId xmlns:a16="http://schemas.microsoft.com/office/drawing/2014/main" id="{5120E69A-AE6A-2CEE-290F-8A00A001BEB4}"/>
              </a:ext>
            </a:extLst>
          </p:cNvPr>
          <p:cNvPicPr>
            <a:picLocks noGrp="1" noChangeAspect="1"/>
          </p:cNvPicPr>
          <p:nvPr>
            <p:ph idx="1"/>
          </p:nvPr>
        </p:nvPicPr>
        <p:blipFill>
          <a:blip r:embed="rId3"/>
          <a:stretch>
            <a:fillRect/>
          </a:stretch>
        </p:blipFill>
        <p:spPr>
          <a:xfrm>
            <a:off x="6335486" y="2698687"/>
            <a:ext cx="5576434" cy="3126140"/>
          </a:xfrm>
          <a:prstGeom prst="rect">
            <a:avLst/>
          </a:prstGeom>
        </p:spPr>
      </p:pic>
      <p:sp>
        <p:nvSpPr>
          <p:cNvPr id="4" name="Text Placeholder 3">
            <a:extLst>
              <a:ext uri="{FF2B5EF4-FFF2-40B4-BE49-F238E27FC236}">
                <a16:creationId xmlns:a16="http://schemas.microsoft.com/office/drawing/2014/main" id="{F31B0B14-4FE8-F1DE-A1DC-CA0F22C00E8C}"/>
              </a:ext>
            </a:extLst>
          </p:cNvPr>
          <p:cNvSpPr>
            <a:spLocks noGrp="1"/>
          </p:cNvSpPr>
          <p:nvPr>
            <p:ph type="body" sz="half" idx="2"/>
          </p:nvPr>
        </p:nvSpPr>
        <p:spPr>
          <a:xfrm>
            <a:off x="1349828" y="1621972"/>
            <a:ext cx="4876801" cy="4354286"/>
          </a:xfrm>
        </p:spPr>
        <p:txBody>
          <a:bodyPr>
            <a:normAutofit fontScale="25000" lnSpcReduction="20000"/>
          </a:bodyPr>
          <a:lstStyle/>
          <a:p>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5600" b="1" kern="100" dirty="0">
                <a:effectLst/>
                <a:latin typeface="Trebuchet MS" panose="020B0603020202020204" pitchFamily="34" charset="0"/>
                <a:ea typeface="Aptos" panose="020B0004020202020204" pitchFamily="34" charset="0"/>
                <a:cs typeface="Times New Roman" panose="02020603050405020304" pitchFamily="18" charset="0"/>
              </a:rPr>
              <a:t>Critical Predictors of Heart Failure Readmission:</a:t>
            </a:r>
          </a:p>
          <a:p>
            <a:pPr marL="171450" indent="-171450" algn="just">
              <a:buFont typeface="Arial" panose="020B0604020202020204" pitchFamily="34" charset="0"/>
              <a:buChar char="•"/>
            </a:pPr>
            <a:r>
              <a:rPr lang="en-GB" sz="4800" kern="100" dirty="0">
                <a:latin typeface="Trebuchet MS" panose="020B0603020202020204" pitchFamily="34" charset="0"/>
                <a:ea typeface="Aptos" panose="020B0004020202020204" pitchFamily="34" charset="0"/>
                <a:cs typeface="Times New Roman" panose="02020603050405020304" pitchFamily="18" charset="0"/>
              </a:rPr>
              <a:t>Age</a:t>
            </a:r>
            <a:endParaRPr lang="en-GB" sz="48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171450" indent="-171450" algn="just">
              <a:buFont typeface="Arial" panose="020B0604020202020204" pitchFamily="34" charset="0"/>
              <a:buChar char="•"/>
            </a:pPr>
            <a:r>
              <a:rPr lang="en-GB" sz="4800" dirty="0">
                <a:effectLst/>
                <a:latin typeface="Trebuchet MS" panose="020B0603020202020204" pitchFamily="34" charset="0"/>
                <a:ea typeface="Aptos" panose="020B0004020202020204" pitchFamily="34" charset="0"/>
                <a:cs typeface="Times New Roman" panose="02020603050405020304" pitchFamily="18" charset="0"/>
              </a:rPr>
              <a:t>Ejection Fraction</a:t>
            </a:r>
          </a:p>
          <a:p>
            <a:pPr marL="171450" indent="-171450" algn="just">
              <a:buFont typeface="Arial" panose="020B0604020202020204" pitchFamily="34" charset="0"/>
              <a:buChar char="•"/>
            </a:pPr>
            <a:r>
              <a:rPr lang="en-GB" sz="4800" kern="100" dirty="0">
                <a:latin typeface="Trebuchet MS" panose="020B0603020202020204" pitchFamily="34" charset="0"/>
                <a:ea typeface="Aptos" panose="020B0004020202020204" pitchFamily="34" charset="0"/>
                <a:cs typeface="Times New Roman" panose="02020603050405020304" pitchFamily="18" charset="0"/>
              </a:rPr>
              <a:t>Serum creatine</a:t>
            </a:r>
          </a:p>
          <a:p>
            <a:pPr marL="171450" indent="-171450" algn="just">
              <a:buFont typeface="Arial" panose="020B0604020202020204" pitchFamily="34" charset="0"/>
              <a:buChar char="•"/>
            </a:pPr>
            <a:r>
              <a:rPr lang="en-GB" sz="4800" kern="100" dirty="0">
                <a:effectLst/>
                <a:latin typeface="Trebuchet MS" panose="020B0603020202020204" pitchFamily="34" charset="0"/>
                <a:ea typeface="Aptos" panose="020B0004020202020204" pitchFamily="34" charset="0"/>
                <a:cs typeface="Times New Roman" panose="02020603050405020304" pitchFamily="18" charset="0"/>
              </a:rPr>
              <a:t>Time since the last admission</a:t>
            </a:r>
          </a:p>
          <a:p>
            <a:pPr marL="171450" indent="-171450" algn="just">
              <a:buFont typeface="Arial" panose="020B0604020202020204" pitchFamily="34" charset="0"/>
              <a:buChar char="•"/>
            </a:pPr>
            <a:r>
              <a:rPr lang="en-GB" sz="4800" kern="100" dirty="0">
                <a:effectLst/>
                <a:latin typeface="Trebuchet MS" panose="020B0603020202020204" pitchFamily="34" charset="0"/>
                <a:ea typeface="Aptos" panose="020B0004020202020204" pitchFamily="34" charset="0"/>
                <a:cs typeface="Times New Roman" panose="02020603050405020304" pitchFamily="18" charset="0"/>
              </a:rPr>
              <a:t>Presence of Comorbidities (e.g., Diabetes, Hypertension):</a:t>
            </a:r>
          </a:p>
          <a:p>
            <a:pPr marL="171450" indent="-171450" algn="just">
              <a:buFont typeface="Arial" panose="020B0604020202020204" pitchFamily="34" charset="0"/>
              <a:buChar char="•"/>
            </a:pPr>
            <a:r>
              <a:rPr lang="en-GB" sz="4800" kern="100" dirty="0">
                <a:effectLst/>
                <a:latin typeface="Trebuchet MS" panose="020B0603020202020204" pitchFamily="34" charset="0"/>
                <a:ea typeface="Aptos" panose="020B0004020202020204" pitchFamily="34" charset="0"/>
                <a:cs typeface="Times New Roman" panose="02020603050405020304" pitchFamily="18" charset="0"/>
              </a:rPr>
              <a:t>Hospital Stay Duration </a:t>
            </a:r>
          </a:p>
          <a:p>
            <a:pPr algn="just"/>
            <a:r>
              <a:rPr lang="en-GB" sz="4800" dirty="0">
                <a:latin typeface="Trebuchet MS" panose="020B0603020202020204" pitchFamily="34" charset="0"/>
              </a:rPr>
              <a:t>                                                                                                      (Ponikowski et al., 2016)</a:t>
            </a:r>
            <a:endParaRPr lang="en-GB" sz="4800" kern="100" dirty="0">
              <a:effectLst/>
              <a:latin typeface="Trebuchet MS" panose="020B0603020202020204" pitchFamily="34" charset="0"/>
              <a:ea typeface="Aptos" panose="020B0004020202020204" pitchFamily="34" charset="0"/>
              <a:cs typeface="Times New Roman" panose="02020603050405020304" pitchFamily="18" charset="0"/>
            </a:endParaRPr>
          </a:p>
          <a:p>
            <a:endParaRPr lang="en-GB" sz="1050" kern="100" dirty="0">
              <a:effectLst/>
              <a:latin typeface="Trebuchet MS" panose="020B0603020202020204" pitchFamily="34" charset="0"/>
              <a:ea typeface="Aptos" panose="020B0004020202020204" pitchFamily="34" charset="0"/>
              <a:cs typeface="Times New Roman" panose="02020603050405020304" pitchFamily="18" charset="0"/>
            </a:endParaRPr>
          </a:p>
          <a:p>
            <a:r>
              <a:rPr lang="en-GB" sz="4300" b="1" kern="100" dirty="0">
                <a:latin typeface="Trebuchet MS" panose="020B0603020202020204" pitchFamily="34" charset="0"/>
                <a:ea typeface="Aptos" panose="020B0004020202020204" pitchFamily="34" charset="0"/>
                <a:cs typeface="Times New Roman" panose="02020603050405020304" pitchFamily="18" charset="0"/>
              </a:rPr>
              <a:t>Relationship with existing theories/literature</a:t>
            </a:r>
            <a:r>
              <a:rPr lang="en-GB" sz="4300" kern="100" dirty="0">
                <a:latin typeface="Trebuchet MS" panose="020B0603020202020204" pitchFamily="34" charset="0"/>
                <a:ea typeface="Aptos" panose="020B0004020202020204" pitchFamily="34" charset="0"/>
                <a:cs typeface="Times New Roman" panose="02020603050405020304" pitchFamily="18" charset="0"/>
              </a:rPr>
              <a:t>.</a:t>
            </a:r>
            <a:endParaRPr lang="en-GB" sz="4800" kern="100" dirty="0">
              <a:effectLst/>
              <a:latin typeface="Trebuchet MS" panose="020B0603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Trebuchet MS" panose="020B0603020202020204" pitchFamily="34" charset="0"/>
              </a:rPr>
              <a:t>Age and Serum Creatinine:</a:t>
            </a:r>
            <a:r>
              <a:rPr kumimoji="0" lang="en-US" altLang="en-US" sz="4800" b="0" i="0" u="none" strike="noStrike" cap="none" normalizeH="0" baseline="0" dirty="0">
                <a:ln>
                  <a:noFill/>
                </a:ln>
                <a:solidFill>
                  <a:schemeClr val="tx1"/>
                </a:solidFill>
                <a:effectLst/>
                <a:latin typeface="Trebuchet MS" panose="020B0603020202020204" pitchFamily="34" charset="0"/>
              </a:rPr>
              <a:t> </a:t>
            </a:r>
            <a:r>
              <a:rPr kumimoji="0" lang="en-US" altLang="en-US" sz="4800" i="0" u="none" strike="noStrike" cap="none" normalizeH="0" baseline="0" dirty="0">
                <a:ln>
                  <a:noFill/>
                </a:ln>
                <a:solidFill>
                  <a:schemeClr val="tx1"/>
                </a:solidFill>
                <a:effectLst/>
                <a:latin typeface="Trebuchet MS" panose="020B0603020202020204" pitchFamily="34" charset="0"/>
              </a:rPr>
              <a:t>consistently among the top features across all models, indicating that they significantly predict heart failure readmission.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Trebuchet MS" panose="020B0603020202020204" pitchFamily="34" charset="0"/>
              </a:rPr>
              <a:t>Ejection Fraction:</a:t>
            </a:r>
            <a:r>
              <a:rPr kumimoji="0" lang="en-GB" altLang="en-US" sz="4800" b="1" i="0" u="none" strike="noStrike" cap="none" normalizeH="0" baseline="0" dirty="0">
                <a:ln>
                  <a:noFill/>
                </a:ln>
                <a:solidFill>
                  <a:schemeClr val="tx1"/>
                </a:solidFill>
                <a:effectLst/>
                <a:latin typeface="Trebuchet MS" panose="020B0603020202020204" pitchFamily="34" charset="0"/>
              </a:rPr>
              <a:t> </a:t>
            </a:r>
            <a:r>
              <a:rPr kumimoji="0" lang="en-GB" altLang="en-US" sz="4800" i="0" u="none" strike="noStrike" cap="none" normalizeH="0" baseline="0" dirty="0">
                <a:ln>
                  <a:noFill/>
                </a:ln>
                <a:solidFill>
                  <a:schemeClr val="tx1"/>
                </a:solidFill>
                <a:effectLst/>
                <a:latin typeface="Trebuchet MS" panose="020B0603020202020204" pitchFamily="34" charset="0"/>
              </a:rPr>
              <a:t>showed high importance, particularly in the Neural Network model, suggesting that patients with lower ejection fractions</a:t>
            </a:r>
            <a:r>
              <a:rPr kumimoji="0" lang="en-US" altLang="en-US" sz="4800" i="0" u="none" strike="noStrike" cap="none" normalizeH="0" baseline="0" dirty="0">
                <a:ln>
                  <a:noFill/>
                </a:ln>
                <a:solidFill>
                  <a:schemeClr val="tx1"/>
                </a:solidFill>
                <a:effectLst/>
                <a:latin typeface="Trebuchet MS" panose="020B0603020202020204" pitchFamily="34" charset="0"/>
              </a:rPr>
              <a:t> are at higher risk of readmission.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Trebuchet MS" panose="020B0603020202020204" pitchFamily="34" charset="0"/>
              </a:rPr>
              <a:t>Serum Sodium</a:t>
            </a:r>
            <a:r>
              <a:rPr kumimoji="0" lang="en-US" altLang="en-US" sz="4800" b="0" i="0" u="none" strike="noStrike" cap="none" normalizeH="0" baseline="0" dirty="0">
                <a:ln>
                  <a:noFill/>
                </a:ln>
                <a:solidFill>
                  <a:schemeClr val="tx1"/>
                </a:solidFill>
                <a:effectLst/>
                <a:latin typeface="Trebuchet MS" panose="020B0603020202020204" pitchFamily="34" charset="0"/>
              </a:rPr>
              <a:t> and </a:t>
            </a:r>
            <a:r>
              <a:rPr kumimoji="0" lang="en-US" altLang="en-US" sz="4800" b="1" i="0" u="none" strike="noStrike" cap="none" normalizeH="0" baseline="0" dirty="0">
                <a:ln>
                  <a:noFill/>
                </a:ln>
                <a:solidFill>
                  <a:schemeClr val="tx1"/>
                </a:solidFill>
                <a:effectLst/>
                <a:latin typeface="Trebuchet MS" panose="020B0603020202020204" pitchFamily="34" charset="0"/>
              </a:rPr>
              <a:t>Platelets</a:t>
            </a:r>
            <a:r>
              <a:rPr kumimoji="0" lang="en-US" altLang="en-US" sz="4800" i="0" u="none" strike="noStrike" cap="none" normalizeH="0" baseline="0" dirty="0">
                <a:ln>
                  <a:noFill/>
                </a:ln>
                <a:solidFill>
                  <a:schemeClr val="tx1"/>
                </a:solidFill>
                <a:effectLst/>
                <a:latin typeface="Trebuchet MS" panose="020B0603020202020204" pitchFamily="34" charset="0"/>
              </a:rPr>
              <a:t>:  less influential but relevant in predicting readmission, particularly in more complex models like Random Forest and Gradient Boosting</a:t>
            </a:r>
            <a:r>
              <a:rPr kumimoji="0" lang="en-US" altLang="en-US" sz="4800" b="0" i="0" u="none" strike="noStrike" cap="none" normalizeH="0" baseline="0" dirty="0">
                <a:ln>
                  <a:noFill/>
                </a:ln>
                <a:solidFill>
                  <a:schemeClr val="tx1"/>
                </a:solidFill>
                <a:effectLst/>
                <a:latin typeface="Trebuchet MS" panose="020B0603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Trebuchet MS" panose="020B0603020202020204" pitchFamily="34" charset="0"/>
              </a:rPr>
              <a:t>Diabetes</a:t>
            </a:r>
            <a:r>
              <a:rPr kumimoji="0" lang="en-US" altLang="en-US" sz="4800" b="0" i="0" u="none" strike="noStrike" cap="none" normalizeH="0" baseline="0" dirty="0">
                <a:ln>
                  <a:noFill/>
                </a:ln>
                <a:solidFill>
                  <a:schemeClr val="tx1"/>
                </a:solidFill>
                <a:effectLst/>
                <a:latin typeface="Trebuchet MS" panose="020B0603020202020204" pitchFamily="34" charset="0"/>
              </a:rPr>
              <a:t> and </a:t>
            </a:r>
            <a:r>
              <a:rPr kumimoji="0" lang="en-US" altLang="en-US" sz="4800" b="1" i="0" u="none" strike="noStrike" cap="none" normalizeH="0" baseline="0" dirty="0">
                <a:ln>
                  <a:noFill/>
                </a:ln>
                <a:solidFill>
                  <a:schemeClr val="tx1"/>
                </a:solidFill>
                <a:effectLst/>
                <a:latin typeface="Trebuchet MS" panose="020B0603020202020204" pitchFamily="34" charset="0"/>
              </a:rPr>
              <a:t>High Blood Pressure</a:t>
            </a:r>
            <a:r>
              <a:rPr lang="en-US" altLang="en-US" sz="4800" b="1" dirty="0">
                <a:latin typeface="Trebuchet MS" panose="020B0603020202020204" pitchFamily="34" charset="0"/>
              </a:rPr>
              <a:t>:</a:t>
            </a:r>
            <a:r>
              <a:rPr kumimoji="0" lang="en-US" altLang="en-US" sz="4800" b="0" i="0" u="none" strike="noStrike" cap="none" normalizeH="0" baseline="0" dirty="0">
                <a:ln>
                  <a:noFill/>
                </a:ln>
                <a:solidFill>
                  <a:schemeClr val="tx1"/>
                </a:solidFill>
                <a:effectLst/>
                <a:latin typeface="Trebuchet MS" panose="020B0603020202020204" pitchFamily="34" charset="0"/>
              </a:rPr>
              <a:t> </a:t>
            </a:r>
            <a:r>
              <a:rPr kumimoji="0" lang="en-US" altLang="en-US" sz="4800" i="0" u="none" strike="noStrike" cap="none" normalizeH="0" baseline="0" dirty="0">
                <a:ln>
                  <a:noFill/>
                </a:ln>
                <a:solidFill>
                  <a:schemeClr val="tx1"/>
                </a:solidFill>
                <a:effectLst/>
                <a:latin typeface="Trebuchet MS" panose="020B0603020202020204" pitchFamily="34" charset="0"/>
              </a:rPr>
              <a:t>had lower importance scores, indicating that while they are factors, they may not be as critical in the readmission risk prediction as the other features</a:t>
            </a:r>
          </a:p>
          <a:p>
            <a:pPr marL="0" marR="0" lvl="0" indent="0" algn="l" defTabSz="914400" rtl="0" eaLnBrk="0" fontAlgn="base" latinLnBrk="0" hangingPunct="0">
              <a:lnSpc>
                <a:spcPct val="100000"/>
              </a:lnSpc>
              <a:spcBef>
                <a:spcPct val="0"/>
              </a:spcBef>
              <a:spcAft>
                <a:spcPct val="0"/>
              </a:spcAft>
              <a:buClrTx/>
              <a:buSzTx/>
              <a:tabLst/>
            </a:pPr>
            <a:r>
              <a:rPr lang="en-GB" sz="4800" dirty="0">
                <a:latin typeface="Trebuchet MS" panose="020B0603020202020204" pitchFamily="34" charset="0"/>
              </a:rPr>
              <a:t>                                 (Zhou, McClish, and Obuchowski, 2011).</a:t>
            </a:r>
          </a:p>
        </p:txBody>
      </p:sp>
      <p:sp>
        <p:nvSpPr>
          <p:cNvPr id="7" name="TextBox 6">
            <a:extLst>
              <a:ext uri="{FF2B5EF4-FFF2-40B4-BE49-F238E27FC236}">
                <a16:creationId xmlns:a16="http://schemas.microsoft.com/office/drawing/2014/main" id="{2D286666-9E1C-C2D4-E230-094C176D2B1C}"/>
              </a:ext>
            </a:extLst>
          </p:cNvPr>
          <p:cNvSpPr txBox="1"/>
          <p:nvPr/>
        </p:nvSpPr>
        <p:spPr>
          <a:xfrm>
            <a:off x="6335486" y="1709056"/>
            <a:ext cx="5671458" cy="646331"/>
          </a:xfrm>
          <a:prstGeom prst="rect">
            <a:avLst/>
          </a:prstGeom>
          <a:noFill/>
        </p:spPr>
        <p:txBody>
          <a:bodyPr wrap="square">
            <a:spAutoFit/>
          </a:bodyPr>
          <a:lstStyle/>
          <a:p>
            <a:r>
              <a:rPr lang="en-GB" sz="1800" u="sng" dirty="0">
                <a:effectLst/>
                <a:latin typeface="Aptos" panose="020B0004020202020204" pitchFamily="34" charset="0"/>
                <a:ea typeface="Aptos" panose="020B0004020202020204" pitchFamily="34" charset="0"/>
                <a:cs typeface="Times New Roman" panose="02020603050405020304" pitchFamily="18" charset="0"/>
              </a:rPr>
              <a:t>A table showing the importance of features, or a summary of key findings is needed</a:t>
            </a:r>
            <a:r>
              <a:rPr lang="en-GB" sz="1800" dirty="0">
                <a:effectLst/>
                <a:latin typeface="Aptos" panose="020B0004020202020204" pitchFamily="34" charset="0"/>
                <a:ea typeface="Aptos" panose="020B0004020202020204" pitchFamily="34" charset="0"/>
                <a:cs typeface="Times New Roman" panose="02020603050405020304" pitchFamily="18" charset="0"/>
              </a:rPr>
              <a:t>.</a:t>
            </a:r>
            <a:endParaRPr lang="en-GB" dirty="0"/>
          </a:p>
        </p:txBody>
      </p:sp>
    </p:spTree>
    <p:extLst>
      <p:ext uri="{BB962C8B-B14F-4D97-AF65-F5344CB8AC3E}">
        <p14:creationId xmlns:p14="http://schemas.microsoft.com/office/powerpoint/2010/main" val="60756444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A5C0BD-1DD1-755E-1C70-C0382B507860}"/>
              </a:ext>
            </a:extLst>
          </p:cNvPr>
          <p:cNvSpPr>
            <a:spLocks noGrp="1"/>
          </p:cNvSpPr>
          <p:nvPr>
            <p:ph type="title"/>
          </p:nvPr>
        </p:nvSpPr>
        <p:spPr>
          <a:xfrm>
            <a:off x="838200" y="963507"/>
            <a:ext cx="3494362" cy="4930986"/>
          </a:xfrm>
        </p:spPr>
        <p:txBody>
          <a:bodyPr>
            <a:normAutofit/>
          </a:bodyPr>
          <a:lstStyle/>
          <a:p>
            <a:pPr algn="r"/>
            <a:r>
              <a:rPr lang="en-GB" dirty="0">
                <a:solidFill>
                  <a:schemeClr val="accent1"/>
                </a:solidFill>
              </a:rPr>
              <a:t>                                     </a:t>
            </a:r>
            <a:r>
              <a:rPr lang="en-GB" dirty="0">
                <a:latin typeface="Trebuchet MS" panose="020B0603020202020204" pitchFamily="34" charset="0"/>
              </a:rPr>
              <a:t>Conclusion</a:t>
            </a:r>
          </a:p>
        </p:txBody>
      </p:sp>
      <p:sp>
        <p:nvSpPr>
          <p:cNvPr id="5" name="Content Placeholder 4">
            <a:extLst>
              <a:ext uri="{FF2B5EF4-FFF2-40B4-BE49-F238E27FC236}">
                <a16:creationId xmlns:a16="http://schemas.microsoft.com/office/drawing/2014/main" id="{3FD0FAF2-C097-37A7-7B95-555AAC0E611D}"/>
              </a:ext>
            </a:extLst>
          </p:cNvPr>
          <p:cNvSpPr>
            <a:spLocks noGrp="1"/>
          </p:cNvSpPr>
          <p:nvPr>
            <p:ph sz="half" idx="1"/>
          </p:nvPr>
        </p:nvSpPr>
        <p:spPr>
          <a:xfrm>
            <a:off x="4976030" y="963507"/>
            <a:ext cx="6250940" cy="2304627"/>
          </a:xfrm>
        </p:spPr>
        <p:txBody>
          <a:bodyPr anchor="b">
            <a:normAutofit fontScale="92500" lnSpcReduction="10000"/>
          </a:bodyPr>
          <a:lstStyle/>
          <a:p>
            <a:pPr marL="0" indent="0">
              <a:buNone/>
            </a:pPr>
            <a:r>
              <a:rPr lang="en-GB" sz="1900" b="1" kern="100" dirty="0">
                <a:effectLst/>
                <a:latin typeface="Trebuchet MS" panose="020B0603020202020204" pitchFamily="34" charset="0"/>
                <a:ea typeface="Aptos" panose="020B0004020202020204" pitchFamily="34" charset="0"/>
                <a:cs typeface="Times New Roman" panose="02020603050405020304" pitchFamily="18" charset="0"/>
              </a:rPr>
              <a:t>Primary Outcomes of the Project:</a:t>
            </a:r>
            <a:endParaRPr lang="en-GB" sz="1900" kern="100" dirty="0">
              <a:effectLst/>
              <a:latin typeface="Trebuchet MS" panose="020B0603020202020204" pitchFamily="34" charset="0"/>
              <a:ea typeface="Aptos" panose="020B0004020202020204" pitchFamily="34" charset="0"/>
              <a:cs typeface="Times New Roman" panose="02020603050405020304" pitchFamily="18" charset="0"/>
            </a:endParaRPr>
          </a:p>
          <a:p>
            <a:r>
              <a:rPr lang="en-GB" sz="1900" dirty="0">
                <a:effectLst/>
                <a:latin typeface="Trebuchet MS" panose="020B0603020202020204" pitchFamily="34" charset="0"/>
                <a:ea typeface="Aptos" panose="020B0004020202020204" pitchFamily="34" charset="0"/>
                <a:cs typeface="Times New Roman" panose="02020603050405020304" pitchFamily="18" charset="0"/>
              </a:rPr>
              <a:t>Successful Development of Predictive Models:</a:t>
            </a:r>
          </a:p>
          <a:p>
            <a:r>
              <a:rPr lang="en-GB" sz="1900" kern="100" dirty="0">
                <a:effectLst/>
                <a:latin typeface="Trebuchet MS" panose="020B0603020202020204" pitchFamily="34" charset="0"/>
                <a:ea typeface="Aptos" panose="020B0004020202020204" pitchFamily="34" charset="0"/>
                <a:cs typeface="Times New Roman" panose="02020603050405020304" pitchFamily="18" charset="0"/>
              </a:rPr>
              <a:t>High-Performing Model Selection:</a:t>
            </a:r>
          </a:p>
          <a:p>
            <a:r>
              <a:rPr lang="en-GB" sz="1900" kern="100" dirty="0">
                <a:effectLst/>
                <a:latin typeface="Trebuchet MS" panose="020B0603020202020204" pitchFamily="34" charset="0"/>
                <a:ea typeface="Aptos" panose="020B0004020202020204" pitchFamily="34" charset="0"/>
                <a:cs typeface="Times New Roman" panose="02020603050405020304" pitchFamily="18" charset="0"/>
              </a:rPr>
              <a:t>Key Predictors Identified:</a:t>
            </a:r>
          </a:p>
          <a:p>
            <a:r>
              <a:rPr lang="en-GB" sz="1900" kern="100" dirty="0">
                <a:effectLst/>
                <a:latin typeface="Trebuchet MS" panose="020B0603020202020204" pitchFamily="34" charset="0"/>
                <a:ea typeface="Aptos" panose="020B0004020202020204" pitchFamily="34" charset="0"/>
                <a:cs typeface="Times New Roman" panose="02020603050405020304" pitchFamily="18" charset="0"/>
              </a:rPr>
              <a:t>Streamlit Web Application:</a:t>
            </a:r>
          </a:p>
          <a:p>
            <a:r>
              <a:rPr lang="en-GB" sz="1900" kern="100" dirty="0">
                <a:effectLst/>
                <a:latin typeface="Trebuchet MS" panose="020B0603020202020204" pitchFamily="34" charset="0"/>
                <a:ea typeface="Aptos" panose="020B0004020202020204" pitchFamily="34" charset="0"/>
                <a:cs typeface="Times New Roman" panose="02020603050405020304" pitchFamily="18" charset="0"/>
              </a:rPr>
              <a:t>Clinical Relevance:</a:t>
            </a:r>
          </a:p>
          <a:p>
            <a:endParaRPr lang="en-GB" sz="1900" dirty="0"/>
          </a:p>
        </p:txBody>
      </p:sp>
      <p:sp>
        <p:nvSpPr>
          <p:cNvPr id="6" name="Content Placeholder 5">
            <a:extLst>
              <a:ext uri="{FF2B5EF4-FFF2-40B4-BE49-F238E27FC236}">
                <a16:creationId xmlns:a16="http://schemas.microsoft.com/office/drawing/2014/main" id="{C3FF80B6-47A8-0FD4-E697-54B2F4A0CDA2}"/>
              </a:ext>
            </a:extLst>
          </p:cNvPr>
          <p:cNvSpPr>
            <a:spLocks noGrp="1"/>
          </p:cNvSpPr>
          <p:nvPr>
            <p:ph sz="half" idx="2"/>
          </p:nvPr>
        </p:nvSpPr>
        <p:spPr>
          <a:xfrm>
            <a:off x="4976030" y="3589866"/>
            <a:ext cx="6250940" cy="2304628"/>
          </a:xfrm>
        </p:spPr>
        <p:txBody>
          <a:bodyPr>
            <a:normAutofit fontScale="92500" lnSpcReduction="10000"/>
          </a:bodyPr>
          <a:lstStyle/>
          <a:p>
            <a:pPr marL="0" indent="0">
              <a:buNone/>
            </a:pPr>
            <a:r>
              <a:rPr lang="en-GB" sz="2000" b="1" kern="100" dirty="0">
                <a:effectLst/>
                <a:latin typeface="Trebuchet MS" panose="020B0603020202020204" pitchFamily="34" charset="0"/>
                <a:ea typeface="Aptos" panose="020B0004020202020204" pitchFamily="34" charset="0"/>
                <a:cs typeface="Times New Roman" panose="02020603050405020304" pitchFamily="18" charset="0"/>
              </a:rPr>
              <a:t>Significance of Findings for Clinical Practice:</a:t>
            </a:r>
          </a:p>
          <a:p>
            <a:r>
              <a:rPr lang="en-GB" sz="2000" kern="100" dirty="0">
                <a:effectLst/>
                <a:latin typeface="Trebuchet MS" panose="020B0603020202020204" pitchFamily="34" charset="0"/>
                <a:ea typeface="Aptos" panose="020B0004020202020204" pitchFamily="34" charset="0"/>
                <a:cs typeface="Times New Roman" panose="02020603050405020304" pitchFamily="18" charset="0"/>
              </a:rPr>
              <a:t>Enhanced Decision-Making:</a:t>
            </a:r>
          </a:p>
          <a:p>
            <a:r>
              <a:rPr lang="en-GB" sz="2000" dirty="0">
                <a:effectLst/>
                <a:latin typeface="Trebuchet MS" panose="020B0603020202020204" pitchFamily="34" charset="0"/>
                <a:ea typeface="Aptos" panose="020B0004020202020204" pitchFamily="34" charset="0"/>
                <a:cs typeface="Times New Roman" panose="02020603050405020304" pitchFamily="18" charset="0"/>
              </a:rPr>
              <a:t>Targeted Interventions</a:t>
            </a:r>
            <a:endParaRPr lang="en-GB" sz="2000" kern="100" dirty="0">
              <a:latin typeface="Trebuchet MS" panose="020B0603020202020204" pitchFamily="34" charset="0"/>
              <a:ea typeface="Aptos" panose="020B0004020202020204" pitchFamily="34" charset="0"/>
              <a:cs typeface="Times New Roman" panose="02020603050405020304" pitchFamily="18" charset="0"/>
            </a:endParaRPr>
          </a:p>
          <a:p>
            <a:r>
              <a:rPr lang="en-GB" sz="2000" kern="100" dirty="0">
                <a:effectLst/>
                <a:latin typeface="Trebuchet MS" panose="020B0603020202020204" pitchFamily="34" charset="0"/>
                <a:ea typeface="Aptos" panose="020B0004020202020204" pitchFamily="34" charset="0"/>
                <a:cs typeface="Times New Roman" panose="02020603050405020304" pitchFamily="18" charset="0"/>
              </a:rPr>
              <a:t>Resource Optimization:</a:t>
            </a:r>
          </a:p>
          <a:p>
            <a:r>
              <a:rPr lang="en-GB" sz="2000" kern="100" dirty="0">
                <a:effectLst/>
                <a:latin typeface="Trebuchet MS" panose="020B0603020202020204" pitchFamily="34" charset="0"/>
                <a:ea typeface="Aptos" panose="020B0004020202020204" pitchFamily="34" charset="0"/>
                <a:cs typeface="Times New Roman" panose="02020603050405020304" pitchFamily="18" charset="0"/>
              </a:rPr>
              <a:t>Integration into Clinical Workflows</a:t>
            </a:r>
          </a:p>
          <a:p>
            <a:pPr marL="0" indent="0">
              <a:buNone/>
            </a:pPr>
            <a:endParaRPr lang="en-GB" sz="2000" kern="100" dirty="0">
              <a:effectLst/>
              <a:latin typeface="Trebuchet MS" panose="020B0603020202020204" pitchFamily="34" charset="0"/>
              <a:ea typeface="Aptos" panose="020B0004020202020204" pitchFamily="34" charset="0"/>
              <a:cs typeface="Times New Roman" panose="02020603050405020304" pitchFamily="18" charset="0"/>
            </a:endParaRPr>
          </a:p>
          <a:p>
            <a:endParaRPr lang="en-GB" sz="2000" dirty="0"/>
          </a:p>
        </p:txBody>
      </p:sp>
    </p:spTree>
    <p:extLst>
      <p:ext uri="{BB962C8B-B14F-4D97-AF65-F5344CB8AC3E}">
        <p14:creationId xmlns:p14="http://schemas.microsoft.com/office/powerpoint/2010/main" val="240533428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8978</TotalTime>
  <Words>5549</Words>
  <Application>Microsoft Office PowerPoint</Application>
  <PresentationFormat>Widescreen</PresentationFormat>
  <Paragraphs>432</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Corbel</vt:lpstr>
      <vt:lpstr>Courier New</vt:lpstr>
      <vt:lpstr>Symbol</vt:lpstr>
      <vt:lpstr>Trebuchet MS</vt:lpstr>
      <vt:lpstr>Parallax</vt:lpstr>
      <vt:lpstr>  </vt:lpstr>
      <vt:lpstr>                                                                                        Dissertation Title  Developing and validating machine learning models for predicting hospital readmission in heart failure patients. </vt:lpstr>
      <vt:lpstr>                                                                Background</vt:lpstr>
      <vt:lpstr>                              Data Collection and Preprocessing</vt:lpstr>
      <vt:lpstr>                                      Model Development</vt:lpstr>
      <vt:lpstr> Integration of Predictive Models into Streamlit Web Application  </vt:lpstr>
      <vt:lpstr>                                                                                 Results and Analysis</vt:lpstr>
      <vt:lpstr>                              Key Findings</vt:lpstr>
      <vt:lpstr>                                     Conclusion</vt:lpstr>
      <vt:lpstr>               Future work  </vt:lpstr>
      <vt:lpstr>Thank you, and Questions</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Yetunde Adegunleye</dc:creator>
  <cp:lastModifiedBy>Yetunde Adegunleye</cp:lastModifiedBy>
  <cp:revision>6</cp:revision>
  <dcterms:created xsi:type="dcterms:W3CDTF">2024-09-02T15:57:03Z</dcterms:created>
  <dcterms:modified xsi:type="dcterms:W3CDTF">2024-09-09T11:54:12Z</dcterms:modified>
</cp:coreProperties>
</file>